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5D_672E111E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bookmarkIdSeed="2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342" r:id="rId2"/>
    <p:sldId id="339" r:id="rId3"/>
    <p:sldId id="345" r:id="rId4"/>
    <p:sldId id="359" r:id="rId5"/>
    <p:sldId id="347" r:id="rId6"/>
    <p:sldId id="358" r:id="rId7"/>
    <p:sldId id="361" r:id="rId8"/>
    <p:sldId id="364" r:id="rId9"/>
    <p:sldId id="349" r:id="rId10"/>
    <p:sldId id="370" r:id="rId11"/>
    <p:sldId id="346" r:id="rId12"/>
    <p:sldId id="351" r:id="rId13"/>
    <p:sldId id="348" r:id="rId14"/>
    <p:sldId id="374" r:id="rId15"/>
    <p:sldId id="369" r:id="rId16"/>
    <p:sldId id="356" r:id="rId17"/>
    <p:sldId id="357" r:id="rId18"/>
    <p:sldId id="383" r:id="rId19"/>
    <p:sldId id="381" r:id="rId20"/>
    <p:sldId id="380" r:id="rId21"/>
    <p:sldId id="375" r:id="rId22"/>
    <p:sldId id="371" r:id="rId23"/>
    <p:sldId id="376" r:id="rId24"/>
    <p:sldId id="373" r:id="rId25"/>
    <p:sldId id="372" r:id="rId26"/>
    <p:sldId id="377" r:id="rId27"/>
    <p:sldId id="378" r:id="rId28"/>
    <p:sldId id="379" r:id="rId29"/>
    <p:sldId id="382" r:id="rId30"/>
  </p:sldIdLst>
  <p:sldSz cx="12192000" cy="6858000"/>
  <p:notesSz cx="6858000" cy="9144000"/>
  <p:embeddedFontLst>
    <p:embeddedFont>
      <p:font typeface="Helvetica" panose="020B0604020202020204" pitchFamily="34" charset="0"/>
      <p:regular r:id="rId33"/>
      <p:bold r:id="rId34"/>
      <p:italic r:id="rId35"/>
      <p:boldItalic r:id="rId36"/>
    </p:embeddedFont>
    <p:embeddedFont>
      <p:font typeface="Lucida Console" panose="020B0609040504020204" pitchFamily="49" charset="0"/>
      <p:regular r:id="rId37"/>
    </p:embeddedFont>
    <p:embeddedFont>
      <p:font typeface="PT Sans" panose="020B0503020203020204" pitchFamily="34" charset="-18"/>
      <p:regular r:id="rId38"/>
      <p:bold r:id="rId39"/>
      <p:italic r:id="rId40"/>
      <p:boldItalic r:id="rId41"/>
    </p:embeddedFont>
    <p:embeddedFont>
      <p:font typeface="Taviraj" panose="020B0604020202020204" charset="-34"/>
      <p:regular r:id="rId42"/>
      <p:bold r:id="rId43"/>
      <p:italic r:id="rId44"/>
      <p:boldItalic r:id="rId45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6F95B66-6B29-9142-AB41-9DA3F776F7CB}">
          <p14:sldIdLst>
            <p14:sldId id="342"/>
            <p14:sldId id="339"/>
            <p14:sldId id="345"/>
            <p14:sldId id="359"/>
            <p14:sldId id="347"/>
            <p14:sldId id="358"/>
            <p14:sldId id="361"/>
            <p14:sldId id="364"/>
            <p14:sldId id="349"/>
            <p14:sldId id="370"/>
            <p14:sldId id="346"/>
            <p14:sldId id="351"/>
            <p14:sldId id="348"/>
            <p14:sldId id="374"/>
            <p14:sldId id="369"/>
            <p14:sldId id="356"/>
            <p14:sldId id="357"/>
          </p14:sldIdLst>
        </p14:section>
        <p14:section name="Q&amp;A Extra slides" id="{E41DB6ED-3361-43D9-A29E-5883F76C3502}">
          <p14:sldIdLst>
            <p14:sldId id="383"/>
            <p14:sldId id="381"/>
            <p14:sldId id="380"/>
            <p14:sldId id="375"/>
            <p14:sldId id="371"/>
            <p14:sldId id="376"/>
            <p14:sldId id="373"/>
            <p14:sldId id="372"/>
            <p14:sldId id="377"/>
            <p14:sldId id="378"/>
            <p14:sldId id="379"/>
            <p14:sldId id="3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89" userDrawn="1">
          <p15:clr>
            <a:srgbClr val="A4A3A4"/>
          </p15:clr>
        </p15:guide>
        <p15:guide id="2" pos="676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2CCF671-4A00-2EA4-902A-96527EB5A672}" name="Mihaly Hanics" initials="MH" userId="S::Hanics_Mihaly@student.ceu.edu::789446f7-36f5-4fe1-be0b-7a71a2cd8ab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CBE6"/>
    <a:srgbClr val="65BDDE"/>
    <a:srgbClr val="6794A8"/>
    <a:srgbClr val="01A9D6"/>
    <a:srgbClr val="F2F2F2"/>
    <a:srgbClr val="9AB8C5"/>
    <a:srgbClr val="7F7F7F"/>
    <a:srgbClr val="65BDDD"/>
    <a:srgbClr val="018FD6"/>
    <a:srgbClr val="90CA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3FB214-6E2C-7C47-86B0-C2961B10BC12}" v="293" dt="2024-12-06T15:43:10.391"/>
    <p1510:client id="{5D0C07E1-1056-4986-8044-C57C002F4130}" v="17" dt="2024-12-06T16:29:34.380"/>
    <p1510:client id="{776894DF-8B20-719F-93FE-A62E0DF8F3D3}" v="1" dt="2024-12-06T14:08:58.166"/>
    <p1510:client id="{B885A8DA-F5D7-6E44-8791-31B43510483D}" v="34" dt="2024-12-06T15:02:09.5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Közepesen sötét stílu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Közepesen sötét stílus 2 – 2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C89EF96-8CEA-46FF-86C4-4CE0E7609802}" styleName="Világos stílus 3 – 1. jelölőszín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incs stílus, csak rács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Világos stílus 2 – 2. jelölőszín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989" y="58"/>
      </p:cViewPr>
      <p:guideLst>
        <p:guide orient="horz" pos="1389"/>
        <p:guide pos="676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modernComment_15D_672E111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5697748-37CB-455A-A9F4-403A471ADF15}" authorId="{C2CCF671-4A00-2EA4-902A-96527EB5A672}" created="2024-12-03T15:18:42.46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731072286" sldId="349"/>
      <ac:graphicFrameMk id="4" creationId="{667827E2-D49B-0AFA-4834-49820CAB312A}"/>
    </ac:deMkLst>
    <p188:txBody>
      <a:bodyPr/>
      <a:lstStyle/>
      <a:p>
        <a:r>
          <a:rPr lang="en-GB"/>
          <a:t>I renamed the Nodes part to Methods, and we should add SparQL as a method in the API part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hu-HU"/>
              <a:t>élőfej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876E48-5561-4098-93F7-EF3C3E46179A}" type="datetimeFigureOut">
              <a:rPr lang="hu-HU" smtClean="0"/>
              <a:pPr/>
              <a:t>2024. 12. 07.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295AB8-5470-4562-BDA1-01955C55DD56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34704456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hu-HU"/>
              <a:t>élőfej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024FFD-87F1-4A0E-A595-529AE55D1FE9}" type="datetimeFigureOut">
              <a:rPr lang="hu-HU" smtClean="0"/>
              <a:pPr/>
              <a:t>2024. 12. 07.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32531-A6AC-4833-8ADC-3C33523F8435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08362664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hu-HU"/>
              <a:t>élőfej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32531-A6AC-4833-8ADC-3C33523F8435}" type="slidenum">
              <a:rPr lang="hu-HU" smtClean="0"/>
              <a:pPr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8290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hu-HU"/>
              <a:t>élőfej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32531-A6AC-4833-8ADC-3C33523F8435}" type="slidenum">
              <a:rPr lang="hu-HU" smtClean="0"/>
              <a:pPr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93231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3B8F4-263F-D913-5CBC-925B2C521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576091-88BF-FD53-410B-D1743EB0B3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9C88A1-1915-CBCB-E02E-2A4ABEB061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5740AF3-722D-1188-EF20-0E231020B92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hu-HU"/>
              <a:t>élőfej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033E6-7A32-5C55-BBCA-4F08E009985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19532-9B40-BCFA-20C5-1456859C6E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32531-A6AC-4833-8ADC-3C33523F8435}" type="slidenum">
              <a:rPr lang="hu-HU" smtClean="0"/>
              <a:pPr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11691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FD7A8-1495-B181-6F60-679D2D9AD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9786C4-7B54-58D3-8199-01C1563EB8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416BE1-A090-389C-36B7-B4EA7F0D76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5CECF09-87DF-DE31-E764-80025CA7113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hu-HU"/>
              <a:t>élőfej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04C78-A44E-A70D-25E6-9776A090B59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F3F33-182A-DF26-09E5-45D375665F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32531-A6AC-4833-8ADC-3C33523F8435}" type="slidenum">
              <a:rPr lang="hu-HU" smtClean="0"/>
              <a:pPr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8430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hu-HU"/>
              <a:t>élőfej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32531-A6AC-4833-8ADC-3C33523F8435}" type="slidenum">
              <a:rPr lang="hu-HU" smtClean="0"/>
              <a:pPr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6004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B4A59-2858-18C2-5CD6-ACE763482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FCE619-D1C8-482D-ACAD-CDBFC00F06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B3F766-2180-1CFA-F00C-64DE68A247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151AE7D-D140-D979-85FF-3E4E453DB72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hu-HU"/>
              <a:t>élőfej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A4610-3951-9D64-2B1D-3489C6E4ED7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FFA23-D9F2-32F6-8CEA-3265EB9578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32531-A6AC-4833-8ADC-3C33523F8435}" type="slidenum">
              <a:rPr lang="hu-HU" smtClean="0"/>
              <a:pPr/>
              <a:t>11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16180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326F9-D5F5-3388-FA3A-6C754FD97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AF6EEE-D9B4-41FD-1EA6-3C3BC2A243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5AAAEC-916A-417A-93CB-711CB4EB80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CA3C44B-E30D-F4F3-4EBD-D3A50AF11BB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hu-HU"/>
              <a:t>élőfej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ADF86-F362-C36D-76CF-577FAFE6C82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8ABA6-313D-5018-E63D-52D381DD8E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32531-A6AC-4833-8ADC-3C33523F8435}" type="slidenum">
              <a:rPr lang="hu-HU" smtClean="0"/>
              <a:pPr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37263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hu-HU"/>
              <a:t>élőfej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32531-A6AC-4833-8ADC-3C33523F8435}" type="slidenum">
              <a:rPr lang="hu-HU" smtClean="0"/>
              <a:pPr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4212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hu-HU"/>
              <a:t>élőfej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32531-A6AC-4833-8ADC-3C33523F8435}" type="slidenum">
              <a:rPr lang="hu-HU" smtClean="0"/>
              <a:pPr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30769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ÍMLAP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cím 2"/>
          <p:cNvSpPr>
            <a:spLocks noGrp="1"/>
          </p:cNvSpPr>
          <p:nvPr>
            <p:ph type="subTitle" idx="1" hasCustomPrompt="1"/>
          </p:nvPr>
        </p:nvSpPr>
        <p:spPr>
          <a:xfrm>
            <a:off x="346365" y="5748481"/>
            <a:ext cx="11526980" cy="370586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400" b="0" cap="all" baseline="0">
                <a:solidFill>
                  <a:schemeClr val="tx2"/>
                </a:solidFill>
              </a:defRPr>
            </a:lvl1pPr>
            <a:lvl2pPr marL="457188" indent="0" algn="ctr">
              <a:buNone/>
              <a:defRPr sz="2000"/>
            </a:lvl2pPr>
            <a:lvl3pPr marL="914375" indent="0" algn="ctr">
              <a:buNone/>
              <a:defRPr sz="1800"/>
            </a:lvl3pPr>
            <a:lvl4pPr marL="1371563" indent="0" algn="ctr">
              <a:buNone/>
              <a:defRPr sz="1600"/>
            </a:lvl4pPr>
            <a:lvl5pPr marL="1828750" indent="0" algn="ctr">
              <a:buNone/>
              <a:defRPr sz="1600"/>
            </a:lvl5pPr>
            <a:lvl6pPr marL="2285938" indent="0" algn="ctr">
              <a:buNone/>
              <a:defRPr sz="1600"/>
            </a:lvl6pPr>
            <a:lvl7pPr marL="2743125" indent="0" algn="ctr">
              <a:buNone/>
              <a:defRPr sz="1600"/>
            </a:lvl7pPr>
            <a:lvl8pPr marL="3200312" indent="0" algn="ctr">
              <a:buNone/>
              <a:defRPr sz="1600"/>
            </a:lvl8pPr>
            <a:lvl9pPr marL="3657499" indent="0" algn="ctr">
              <a:buNone/>
              <a:defRPr sz="1600"/>
            </a:lvl9pPr>
          </a:lstStyle>
          <a:p>
            <a:r>
              <a:rPr lang="hu-HU"/>
              <a:t>cégnév szerkesztése</a:t>
            </a:r>
          </a:p>
        </p:txBody>
      </p:sp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346365" y="720436"/>
            <a:ext cx="11526980" cy="1611768"/>
          </a:xfrm>
        </p:spPr>
        <p:txBody>
          <a:bodyPr/>
          <a:lstStyle>
            <a:lvl1pPr algn="ctr">
              <a:lnSpc>
                <a:spcPct val="100000"/>
              </a:lnSpc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hu-HU"/>
              <a:t>főcím szerkesztése – 3 sor fér ki</a:t>
            </a:r>
          </a:p>
        </p:txBody>
      </p:sp>
      <p:sp>
        <p:nvSpPr>
          <p:cNvPr id="11" name="Szöveg helye 10"/>
          <p:cNvSpPr>
            <a:spLocks noGrp="1"/>
          </p:cNvSpPr>
          <p:nvPr>
            <p:ph type="body" sz="quarter" idx="11" hasCustomPrompt="1"/>
          </p:nvPr>
        </p:nvSpPr>
        <p:spPr>
          <a:xfrm>
            <a:off x="346365" y="2454574"/>
            <a:ext cx="11526980" cy="1036770"/>
          </a:xfrm>
        </p:spPr>
        <p:txBody>
          <a:bodyPr/>
          <a:lstStyle>
            <a:lvl1pPr marL="0" indent="0" algn="ctr">
              <a:buNone/>
              <a:defRPr sz="32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hu-HU"/>
              <a:t>alcím szerkesztése – 2 sor fér ki</a:t>
            </a:r>
          </a:p>
        </p:txBody>
      </p:sp>
      <p:sp>
        <p:nvSpPr>
          <p:cNvPr id="17" name="Szöveg helye 16"/>
          <p:cNvSpPr>
            <a:spLocks noGrp="1"/>
          </p:cNvSpPr>
          <p:nvPr>
            <p:ph type="body" sz="quarter" idx="12" hasCustomPrompt="1"/>
          </p:nvPr>
        </p:nvSpPr>
        <p:spPr>
          <a:xfrm>
            <a:off x="3948546" y="6137564"/>
            <a:ext cx="4322618" cy="290946"/>
          </a:xfrm>
        </p:spPr>
        <p:txBody>
          <a:bodyPr anchor="t"/>
          <a:lstStyle>
            <a:lvl1pPr marL="0" indent="0" algn="ctr">
              <a:buNone/>
              <a:defRPr sz="24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hu-HU"/>
              <a:t>DÁTUM szerkesztése</a:t>
            </a:r>
          </a:p>
        </p:txBody>
      </p:sp>
    </p:spTree>
    <p:extLst>
      <p:ext uri="{BB962C8B-B14F-4D97-AF65-F5344CB8AC3E}">
        <p14:creationId xmlns:p14="http://schemas.microsoft.com/office/powerpoint/2010/main" val="3088064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26" userDrawn="1">
          <p15:clr>
            <a:srgbClr val="FBAE40"/>
          </p15:clr>
        </p15:guide>
        <p15:guide id="2" pos="3863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ÍMLAP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346365" y="720436"/>
            <a:ext cx="11526980" cy="1611768"/>
          </a:xfrm>
        </p:spPr>
        <p:txBody>
          <a:bodyPr/>
          <a:lstStyle>
            <a:lvl1pPr algn="ctr">
              <a:lnSpc>
                <a:spcPct val="100000"/>
              </a:lnSpc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hu-HU"/>
              <a:t>főcím szerkesztése – 3 sor fér ki</a:t>
            </a:r>
          </a:p>
        </p:txBody>
      </p:sp>
      <p:sp>
        <p:nvSpPr>
          <p:cNvPr id="11" name="Szöveg helye 10"/>
          <p:cNvSpPr>
            <a:spLocks noGrp="1"/>
          </p:cNvSpPr>
          <p:nvPr>
            <p:ph type="body" sz="quarter" idx="11" hasCustomPrompt="1"/>
          </p:nvPr>
        </p:nvSpPr>
        <p:spPr>
          <a:xfrm>
            <a:off x="346365" y="2454574"/>
            <a:ext cx="11526980" cy="1036770"/>
          </a:xfrm>
        </p:spPr>
        <p:txBody>
          <a:bodyPr/>
          <a:lstStyle>
            <a:lvl1pPr marL="0" indent="0" algn="ctr">
              <a:buNone/>
              <a:defRPr sz="32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hu-HU"/>
              <a:t>alcím szerkesztése – 2 sor fér ki</a:t>
            </a:r>
          </a:p>
        </p:txBody>
      </p:sp>
    </p:spTree>
    <p:extLst>
      <p:ext uri="{BB962C8B-B14F-4D97-AF65-F5344CB8AC3E}">
        <p14:creationId xmlns:p14="http://schemas.microsoft.com/office/powerpoint/2010/main" val="806306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ljes oldal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/>
          <p:cNvSpPr>
            <a:spLocks noGrp="1"/>
          </p:cNvSpPr>
          <p:nvPr>
            <p:ph type="title"/>
          </p:nvPr>
        </p:nvSpPr>
        <p:spPr>
          <a:xfrm>
            <a:off x="206925" y="294277"/>
            <a:ext cx="11778150" cy="1012009"/>
          </a:xfrm>
        </p:spPr>
        <p:txBody>
          <a:bodyPr lIns="36000" rIns="3600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endParaRPr lang="hu-HU"/>
          </a:p>
        </p:txBody>
      </p:sp>
      <p:sp>
        <p:nvSpPr>
          <p:cNvPr id="12" name="Dia számának helye 11"/>
          <p:cNvSpPr>
            <a:spLocks noGrp="1"/>
          </p:cNvSpPr>
          <p:nvPr>
            <p:ph type="sldNum" sz="quarter" idx="12"/>
          </p:nvPr>
        </p:nvSpPr>
        <p:spPr>
          <a:xfrm>
            <a:off x="10875818" y="6394324"/>
            <a:ext cx="674498" cy="302400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A0B5D20-90C6-47BB-A188-49E443ACD015}" type="slidenum">
              <a:rPr lang="hu-HU" smtClean="0"/>
              <a:pPr/>
              <a:t>‹#›</a:t>
            </a:fld>
            <a:endParaRPr lang="hu-HU"/>
          </a:p>
        </p:txBody>
      </p:sp>
      <p:pic>
        <p:nvPicPr>
          <p:cNvPr id="1026" name="Picture 2" descr="Central European University (CEU)">
            <a:extLst>
              <a:ext uri="{FF2B5EF4-FFF2-40B4-BE49-F238E27FC236}">
                <a16:creationId xmlns:a16="http://schemas.microsoft.com/office/drawing/2014/main" id="{B527178F-43DB-0669-C42D-9E2046602E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35" y="6096722"/>
            <a:ext cx="1633268" cy="76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68AF66B-BDE5-5526-3FCB-DE86D509D09D}"/>
              </a:ext>
            </a:extLst>
          </p:cNvPr>
          <p:cNvSpPr/>
          <p:nvPr userDrawn="1"/>
        </p:nvSpPr>
        <p:spPr>
          <a:xfrm>
            <a:off x="11550316" y="6383566"/>
            <a:ext cx="313200" cy="313200"/>
          </a:xfrm>
          <a:prstGeom prst="rect">
            <a:avLst/>
          </a:prstGeom>
          <a:solidFill>
            <a:srgbClr val="01A9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71780B8-ED0C-ACD4-0498-F78EE0E0E634}"/>
              </a:ext>
            </a:extLst>
          </p:cNvPr>
          <p:cNvSpPr/>
          <p:nvPr userDrawn="1"/>
        </p:nvSpPr>
        <p:spPr>
          <a:xfrm>
            <a:off x="-545693" y="0"/>
            <a:ext cx="501444" cy="501444"/>
          </a:xfrm>
          <a:prstGeom prst="rect">
            <a:avLst/>
          </a:prstGeom>
          <a:solidFill>
            <a:srgbClr val="01A9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814E9E-AED2-173D-4979-3D7E3FE19A15}"/>
              </a:ext>
            </a:extLst>
          </p:cNvPr>
          <p:cNvSpPr/>
          <p:nvPr userDrawn="1"/>
        </p:nvSpPr>
        <p:spPr>
          <a:xfrm>
            <a:off x="-545693" y="634181"/>
            <a:ext cx="501444" cy="501444"/>
          </a:xfrm>
          <a:prstGeom prst="rect">
            <a:avLst/>
          </a:prstGeom>
          <a:solidFill>
            <a:srgbClr val="01A9D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AA67A1-60C8-2AFC-2A0A-C2231BECD183}"/>
              </a:ext>
            </a:extLst>
          </p:cNvPr>
          <p:cNvSpPr/>
          <p:nvPr userDrawn="1"/>
        </p:nvSpPr>
        <p:spPr>
          <a:xfrm>
            <a:off x="-545693" y="1268362"/>
            <a:ext cx="501444" cy="501444"/>
          </a:xfrm>
          <a:prstGeom prst="rect">
            <a:avLst/>
          </a:prstGeom>
          <a:solidFill>
            <a:srgbClr val="01A9D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74823-B01C-8DDB-BA89-ED07255FB3E3}"/>
              </a:ext>
            </a:extLst>
          </p:cNvPr>
          <p:cNvSpPr/>
          <p:nvPr userDrawn="1"/>
        </p:nvSpPr>
        <p:spPr>
          <a:xfrm>
            <a:off x="-545693" y="1902543"/>
            <a:ext cx="501444" cy="5014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5092A9-9993-9DA3-84EF-16704084A2C6}"/>
              </a:ext>
            </a:extLst>
          </p:cNvPr>
          <p:cNvSpPr/>
          <p:nvPr userDrawn="1"/>
        </p:nvSpPr>
        <p:spPr>
          <a:xfrm>
            <a:off x="-545693" y="2536724"/>
            <a:ext cx="501444" cy="5014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1875E7-779B-E7E0-E39C-DB2FE72F92C6}"/>
              </a:ext>
            </a:extLst>
          </p:cNvPr>
          <p:cNvSpPr/>
          <p:nvPr userDrawn="1"/>
        </p:nvSpPr>
        <p:spPr>
          <a:xfrm>
            <a:off x="-545693" y="3170904"/>
            <a:ext cx="501444" cy="501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6D2F44-7205-E30A-A1F5-1E9F17C92114}"/>
              </a:ext>
            </a:extLst>
          </p:cNvPr>
          <p:cNvSpPr/>
          <p:nvPr userDrawn="1"/>
        </p:nvSpPr>
        <p:spPr>
          <a:xfrm>
            <a:off x="-545693" y="3805084"/>
            <a:ext cx="501444" cy="50144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4662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346363" y="294277"/>
            <a:ext cx="8880763" cy="10120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u-HU"/>
              <a:t>Cím szerkesztése</a:t>
            </a:r>
            <a:br>
              <a:rPr lang="hu-HU"/>
            </a:br>
            <a:r>
              <a:rPr lang="hu-HU"/>
              <a:t>második sor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346364" y="1436914"/>
            <a:ext cx="11504742" cy="48477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346363" y="6392109"/>
            <a:ext cx="1395351" cy="3229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fld id="{7A32CF74-56F0-412D-B1BE-BC3C3F7261BE}" type="datetime1">
              <a:rPr lang="hu-HU" smtClean="0"/>
              <a:pPr/>
              <a:t>2024. 12. 07.</a:t>
            </a:fld>
            <a:endParaRPr lang="hu-HU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1843314" y="6392109"/>
            <a:ext cx="8835988" cy="3229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i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hu-HU"/>
              <a:t>Hivatkozás: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875818" y="6392110"/>
            <a:ext cx="674498" cy="3007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fld id="{1A0B5D20-90C6-47BB-A188-49E443ACD015}" type="slidenum">
              <a:rPr lang="hu-HU" smtClean="0"/>
              <a:pPr/>
              <a:t>‹#›</a:t>
            </a:fld>
            <a:endParaRPr lang="hu-HU"/>
          </a:p>
        </p:txBody>
      </p:sp>
      <p:sp>
        <p:nvSpPr>
          <p:cNvPr id="8" name="Téglalap 7"/>
          <p:cNvSpPr/>
          <p:nvPr userDrawn="1"/>
        </p:nvSpPr>
        <p:spPr>
          <a:xfrm>
            <a:off x="11550316" y="6392110"/>
            <a:ext cx="300790" cy="300790"/>
          </a:xfrm>
          <a:prstGeom prst="rect">
            <a:avLst/>
          </a:prstGeom>
          <a:solidFill>
            <a:srgbClr val="293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800"/>
          </a:p>
        </p:txBody>
      </p:sp>
    </p:spTree>
    <p:extLst>
      <p:ext uri="{BB962C8B-B14F-4D97-AF65-F5344CB8AC3E}">
        <p14:creationId xmlns:p14="http://schemas.microsoft.com/office/powerpoint/2010/main" val="1124835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</p:sldLayoutIdLst>
  <p:hf hdr="0" ftr="0" dt="0"/>
  <p:txStyles>
    <p:titleStyle>
      <a:lvl1pPr algn="l" defTabSz="914375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94" indent="-288000" algn="just" defTabSz="914375" rtl="0" eaLnBrk="1" latinLnBrk="0" hangingPunct="1">
        <a:lnSpc>
          <a:spcPct val="100000"/>
        </a:lnSpc>
        <a:spcBef>
          <a:spcPts val="1000"/>
        </a:spcBef>
        <a:buClr>
          <a:schemeClr val="accent1">
            <a:lumMod val="75000"/>
          </a:schemeClr>
        </a:buClr>
        <a:buFont typeface="Taviraj" panose="00000500000000000000" pitchFamily="2" charset="-34"/>
        <a:buChar char="+"/>
        <a:defRPr sz="2400" kern="1200">
          <a:solidFill>
            <a:schemeClr val="tx1"/>
          </a:solidFill>
          <a:latin typeface="+mj-lt"/>
          <a:ea typeface="+mn-ea"/>
          <a:cs typeface="+mn-cs"/>
        </a:defRPr>
      </a:lvl1pPr>
      <a:lvl2pPr marL="685781" indent="-288000" algn="just" defTabSz="914375" rtl="0" eaLnBrk="1" latinLnBrk="0" hangingPunct="1">
        <a:lnSpc>
          <a:spcPct val="100000"/>
        </a:lnSpc>
        <a:spcBef>
          <a:spcPts val="500"/>
        </a:spcBef>
        <a:buClr>
          <a:schemeClr val="accent1">
            <a:lumMod val="75000"/>
          </a:schemeClr>
        </a:buClr>
        <a:buFont typeface="Taviraj" panose="00000500000000000000" pitchFamily="2" charset="-34"/>
        <a:buChar char="+"/>
        <a:defRPr sz="2000" kern="1200">
          <a:solidFill>
            <a:schemeClr val="tx1"/>
          </a:solidFill>
          <a:latin typeface="+mj-lt"/>
          <a:ea typeface="+mn-ea"/>
          <a:cs typeface="+mn-cs"/>
        </a:defRPr>
      </a:lvl2pPr>
      <a:lvl3pPr marL="1142969" indent="-288000" algn="just" defTabSz="914375" rtl="0" eaLnBrk="1" latinLnBrk="0" hangingPunct="1">
        <a:lnSpc>
          <a:spcPct val="100000"/>
        </a:lnSpc>
        <a:spcBef>
          <a:spcPts val="500"/>
        </a:spcBef>
        <a:buClr>
          <a:schemeClr val="accent1">
            <a:lumMod val="75000"/>
          </a:schemeClr>
        </a:buClr>
        <a:buFont typeface="Taviraj" panose="00000500000000000000" pitchFamily="2" charset="-34"/>
        <a:buChar char="+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156" indent="-288000" algn="just" defTabSz="914375" rtl="0" eaLnBrk="1" latinLnBrk="0" hangingPunct="1">
        <a:lnSpc>
          <a:spcPct val="100000"/>
        </a:lnSpc>
        <a:spcBef>
          <a:spcPts val="500"/>
        </a:spcBef>
        <a:buClr>
          <a:schemeClr val="accent1">
            <a:lumMod val="75000"/>
          </a:schemeClr>
        </a:buClr>
        <a:buFont typeface="Taviraj" panose="00000500000000000000" pitchFamily="2" charset="-34"/>
        <a:buChar char="+"/>
        <a:defRPr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344" indent="-288000" algn="just" defTabSz="914375" rtl="0" eaLnBrk="1" latinLnBrk="0" hangingPunct="1">
        <a:lnSpc>
          <a:spcPct val="100000"/>
        </a:lnSpc>
        <a:spcBef>
          <a:spcPts val="500"/>
        </a:spcBef>
        <a:buClr>
          <a:schemeClr val="accent1">
            <a:lumMod val="75000"/>
          </a:schemeClr>
        </a:buClr>
        <a:buFont typeface="Taviraj" panose="00000500000000000000" pitchFamily="2" charset="-34"/>
        <a:buChar char="+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531" indent="-228594" algn="l" defTabSz="91437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18" indent="-228594" algn="l" defTabSz="91437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06" indent="-228594" algn="l" defTabSz="91437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93" indent="-228594" algn="l" defTabSz="91437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3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8" algn="l" defTabSz="9143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5" algn="l" defTabSz="9143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3" algn="l" defTabSz="9143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0" algn="l" defTabSz="9143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38" algn="l" defTabSz="9143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25" algn="l" defTabSz="9143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12" algn="l" defTabSz="9143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99" algn="l" defTabSz="9143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2" userDrawn="1">
          <p15:clr>
            <a:srgbClr val="F26B43"/>
          </p15:clr>
        </p15:guide>
        <p15:guide id="2" pos="74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raw.githubusercontent.com/me9hanics/DataEngineering-SQL/refs/heads/main/Term2/imgs/workflow/workflow.svg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5D_672E111E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entral European University (CEU)">
            <a:extLst>
              <a:ext uri="{FF2B5EF4-FFF2-40B4-BE49-F238E27FC236}">
                <a16:creationId xmlns:a16="http://schemas.microsoft.com/office/drawing/2014/main" id="{0695DDA6-E557-7372-E1A1-62681E3E9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149" y="2968941"/>
            <a:ext cx="3853543" cy="184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E80DC3-E978-BA26-5B59-EDC0831AB6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1" y="1932170"/>
            <a:ext cx="7157842" cy="1036770"/>
          </a:xfrm>
        </p:spPr>
        <p:txBody>
          <a:bodyPr/>
          <a:lstStyle/>
          <a:p>
            <a:r>
              <a:rPr lang="en-AU" sz="4000" b="1">
                <a:latin typeface="Avenir Light" panose="020B0402020203020204" pitchFamily="34" charset="77"/>
              </a:rPr>
              <a:t>A Network of painters</a:t>
            </a:r>
          </a:p>
          <a:p>
            <a:r>
              <a:rPr lang="en-AU" sz="1800">
                <a:latin typeface="Avenir Light" panose="020B0402020203020204" pitchFamily="34" charset="77"/>
              </a:rPr>
              <a:t>Data engineering I. – Term 2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7FCD745-9A82-C279-3012-8A451EF06EAF}"/>
              </a:ext>
            </a:extLst>
          </p:cNvPr>
          <p:cNvSpPr/>
          <p:nvPr/>
        </p:nvSpPr>
        <p:spPr>
          <a:xfrm>
            <a:off x="191729" y="5220929"/>
            <a:ext cx="2684206" cy="14319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Alina </a:t>
            </a:r>
            <a:r>
              <a:rPr lang="en-GB" err="1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Kurmantayeva</a:t>
            </a:r>
            <a:endParaRPr lang="en-AU">
              <a:solidFill>
                <a:schemeClr val="tx1">
                  <a:lumMod val="65000"/>
                  <a:lumOff val="3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AU" err="1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Gréta</a:t>
            </a:r>
            <a:r>
              <a:rPr lang="en-AU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AU" err="1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Zsikla</a:t>
            </a:r>
            <a:endParaRPr lang="en-AU">
              <a:solidFill>
                <a:schemeClr val="tx1">
                  <a:lumMod val="65000"/>
                  <a:lumOff val="3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AU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Mihály </a:t>
            </a:r>
            <a:r>
              <a:rPr lang="en-AU" err="1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Hanics</a:t>
            </a:r>
            <a:endParaRPr lang="en-AU">
              <a:solidFill>
                <a:schemeClr val="tx1">
                  <a:lumMod val="65000"/>
                  <a:lumOff val="3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AU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Péter Török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0BA726-B304-9746-B508-A1F1D8B3B1E1}"/>
              </a:ext>
            </a:extLst>
          </p:cNvPr>
          <p:cNvSpPr/>
          <p:nvPr/>
        </p:nvSpPr>
        <p:spPr>
          <a:xfrm>
            <a:off x="12325350" y="0"/>
            <a:ext cx="1924050" cy="11811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/>
              <a:t>Peter</a:t>
            </a:r>
          </a:p>
        </p:txBody>
      </p:sp>
      <p:pic>
        <p:nvPicPr>
          <p:cNvPr id="1028" name="Picture 4" descr="Cognitive Network Science: A review of research on cognition through the  lens of network representations, processes, and dynamics | Dirk U. Wulff">
            <a:extLst>
              <a:ext uri="{FF2B5EF4-FFF2-40B4-BE49-F238E27FC236}">
                <a16:creationId xmlns:a16="http://schemas.microsoft.com/office/drawing/2014/main" id="{68E2C322-4C92-17AA-3C4C-97D16C145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234209" y="923632"/>
            <a:ext cx="6881424" cy="503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B27E637-1BD7-3A2B-2895-F61995C28287}"/>
              </a:ext>
            </a:extLst>
          </p:cNvPr>
          <p:cNvSpPr/>
          <p:nvPr/>
        </p:nvSpPr>
        <p:spPr>
          <a:xfrm>
            <a:off x="7142922" y="0"/>
            <a:ext cx="5049078" cy="6881424"/>
          </a:xfrm>
          <a:prstGeom prst="rect">
            <a:avLst/>
          </a:prstGeom>
          <a:solidFill>
            <a:srgbClr val="01A9D6">
              <a:alpha val="4468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2D0E42-1FD2-B581-BE5D-B4E415CF2E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82380" y="6361940"/>
            <a:ext cx="2375808" cy="290946"/>
          </a:xfrm>
        </p:spPr>
        <p:txBody>
          <a:bodyPr/>
          <a:lstStyle/>
          <a:p>
            <a:r>
              <a:rPr lang="en-AU" sz="1800">
                <a:solidFill>
                  <a:schemeClr val="bg1"/>
                </a:solidFill>
                <a:latin typeface="Avenir Light" panose="020B0402020203020204" pitchFamily="34" charset="77"/>
              </a:rPr>
              <a:t>06 December 2024</a:t>
            </a:r>
          </a:p>
        </p:txBody>
      </p:sp>
    </p:spTree>
    <p:extLst>
      <p:ext uri="{BB962C8B-B14F-4D97-AF65-F5344CB8AC3E}">
        <p14:creationId xmlns:p14="http://schemas.microsoft.com/office/powerpoint/2010/main" val="2045771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3105D-1B84-7C91-5811-799B13864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A595E-736A-8978-8E9B-686787FAA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>
                <a:solidFill>
                  <a:srgbClr val="7F7F7F"/>
                </a:solidFill>
              </a:rPr>
              <a:t>The KNIME workflow only processes new information and thus it fulfills ETL criterias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437CD9-7A29-E89B-5BA9-B0D1EF6A8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5D20-90C6-47BB-A188-49E443ACD015}" type="slidenum">
              <a:rPr lang="hu-HU" smtClean="0">
                <a:latin typeface="Avenir Book" panose="02000503020000020003" pitchFamily="2" charset="0"/>
              </a:rPr>
              <a:pPr/>
              <a:t>10</a:t>
            </a:fld>
            <a:endParaRPr lang="hu-HU">
              <a:latin typeface="Avenir Book" panose="02000503020000020003" pitchFamily="2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AD8826C-8F2C-D550-FF3E-BB0BCC063969}"/>
              </a:ext>
            </a:extLst>
          </p:cNvPr>
          <p:cNvSpPr/>
          <p:nvPr/>
        </p:nvSpPr>
        <p:spPr>
          <a:xfrm>
            <a:off x="579267" y="1617641"/>
            <a:ext cx="1921821" cy="906848"/>
          </a:xfrm>
          <a:prstGeom prst="roundRect">
            <a:avLst/>
          </a:prstGeom>
          <a:solidFill>
            <a:srgbClr val="6794A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latin typeface="Avenir Book" panose="02000503020000020003" pitchFamily="2" charset="0"/>
              </a:rPr>
              <a:t>Old Exhibition-artist pairs (B)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DB086A2-C77B-EFFD-C224-4A4B26064E11}"/>
              </a:ext>
            </a:extLst>
          </p:cNvPr>
          <p:cNvSpPr/>
          <p:nvPr/>
        </p:nvSpPr>
        <p:spPr>
          <a:xfrm>
            <a:off x="3590108" y="1617641"/>
            <a:ext cx="1921821" cy="906848"/>
          </a:xfrm>
          <a:prstGeom prst="roundRect">
            <a:avLst/>
          </a:prstGeom>
          <a:solidFill>
            <a:srgbClr val="01A9D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latin typeface="Avenir Book" panose="02000503020000020003" pitchFamily="2" charset="0"/>
              </a:rPr>
              <a:t>Diff Exhibition-artist pairs (B)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0BCC76-81F5-296A-2BCE-3F0F35D475CA}"/>
              </a:ext>
            </a:extLst>
          </p:cNvPr>
          <p:cNvSpPr/>
          <p:nvPr/>
        </p:nvSpPr>
        <p:spPr>
          <a:xfrm>
            <a:off x="6600949" y="1617641"/>
            <a:ext cx="1921821" cy="906848"/>
          </a:xfrm>
          <a:prstGeom prst="roundRect">
            <a:avLst/>
          </a:prstGeom>
          <a:solidFill>
            <a:srgbClr val="01A9D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latin typeface="Avenir Book" panose="02000503020000020003" pitchFamily="2" charset="0"/>
              </a:rPr>
              <a:t>Exhibition-artist pairs (B)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BBFBDD4-B633-8946-9358-3D493652DA8C}"/>
              </a:ext>
            </a:extLst>
          </p:cNvPr>
          <p:cNvSpPr/>
          <p:nvPr/>
        </p:nvSpPr>
        <p:spPr>
          <a:xfrm>
            <a:off x="6600949" y="2825707"/>
            <a:ext cx="1921821" cy="906848"/>
          </a:xfrm>
          <a:prstGeom prst="roundRect">
            <a:avLst/>
          </a:prstGeom>
          <a:solidFill>
            <a:srgbClr val="01A9D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latin typeface="Avenir Book" panose="02000503020000020003" pitchFamily="2" charset="0"/>
              </a:rPr>
              <a:t>New artist exhibitions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5739815-E7E3-1691-21B7-505336E93B85}"/>
              </a:ext>
            </a:extLst>
          </p:cNvPr>
          <p:cNvSpPr/>
          <p:nvPr/>
        </p:nvSpPr>
        <p:spPr>
          <a:xfrm>
            <a:off x="9611791" y="2825707"/>
            <a:ext cx="1921821" cy="906848"/>
          </a:xfrm>
          <a:prstGeom prst="roundRect">
            <a:avLst/>
          </a:prstGeom>
          <a:solidFill>
            <a:srgbClr val="01A9D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latin typeface="Avenir Book" panose="02000503020000020003" pitchFamily="2" charset="0"/>
              </a:rPr>
              <a:t>All new coexhibition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4E9B4AC-EC13-AC41-676C-63D96CCAE7D3}"/>
              </a:ext>
            </a:extLst>
          </p:cNvPr>
          <p:cNvSpPr/>
          <p:nvPr/>
        </p:nvSpPr>
        <p:spPr>
          <a:xfrm>
            <a:off x="6600949" y="4070795"/>
            <a:ext cx="1921821" cy="906848"/>
          </a:xfrm>
          <a:prstGeom prst="roundRect">
            <a:avLst/>
          </a:prstGeom>
          <a:solidFill>
            <a:srgbClr val="01A9D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latin typeface="Avenir Book" panose="02000503020000020003" pitchFamily="2" charset="0"/>
              </a:rPr>
              <a:t>Matched </a:t>
            </a:r>
            <a:br>
              <a:rPr lang="en-CA">
                <a:latin typeface="Avenir Book" panose="02000503020000020003" pitchFamily="2" charset="0"/>
              </a:rPr>
            </a:br>
            <a:r>
              <a:rPr lang="en-CA">
                <a:latin typeface="Avenir Book" panose="02000503020000020003" pitchFamily="2" charset="0"/>
              </a:rPr>
              <a:t>artists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713AF34-8207-CFF9-52B4-5BD4151F9551}"/>
              </a:ext>
            </a:extLst>
          </p:cNvPr>
          <p:cNvSpPr/>
          <p:nvPr/>
        </p:nvSpPr>
        <p:spPr>
          <a:xfrm>
            <a:off x="9611791" y="4070795"/>
            <a:ext cx="1921821" cy="906848"/>
          </a:xfrm>
          <a:prstGeom prst="roundRect">
            <a:avLst>
              <a:gd name="adj" fmla="val 50000"/>
            </a:avLst>
          </a:prstGeom>
          <a:solidFill>
            <a:srgbClr val="01A9D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latin typeface="Avenir Book" panose="02000503020000020003" pitchFamily="2" charset="0"/>
              </a:rPr>
              <a:t>Neo4</a:t>
            </a:r>
            <a:r>
              <a:rPr lang="hu-HU">
                <a:latin typeface="Avenir Book" panose="02000503020000020003" pitchFamily="2" charset="0"/>
              </a:rPr>
              <a:t>j</a:t>
            </a:r>
            <a:r>
              <a:rPr lang="en-CA">
                <a:latin typeface="Avenir Book" panose="02000503020000020003" pitchFamily="2" charset="0"/>
              </a:rPr>
              <a:t> Updates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D41D2CF-1F28-4145-2EEA-13A971263127}"/>
              </a:ext>
            </a:extLst>
          </p:cNvPr>
          <p:cNvSpPr/>
          <p:nvPr/>
        </p:nvSpPr>
        <p:spPr>
          <a:xfrm>
            <a:off x="579267" y="4070795"/>
            <a:ext cx="1921821" cy="906848"/>
          </a:xfrm>
          <a:prstGeom prst="roundRect">
            <a:avLst/>
          </a:prstGeom>
          <a:solidFill>
            <a:srgbClr val="01A9D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latin typeface="Avenir Book" panose="02000503020000020003" pitchFamily="2" charset="0"/>
              </a:rPr>
              <a:t>Artists</a:t>
            </a:r>
            <a:r>
              <a:rPr lang="hu-HU">
                <a:latin typeface="Avenir Book" panose="02000503020000020003" pitchFamily="2" charset="0"/>
              </a:rPr>
              <a:t> (A)</a:t>
            </a:r>
            <a:endParaRPr lang="en-CA">
              <a:latin typeface="Avenir Book" panose="02000503020000020003" pitchFamily="2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F33FA5E-D60D-917C-2EBF-FDD6B0F509A5}"/>
              </a:ext>
            </a:extLst>
          </p:cNvPr>
          <p:cNvSpPr/>
          <p:nvPr/>
        </p:nvSpPr>
        <p:spPr>
          <a:xfrm>
            <a:off x="4022421" y="4070795"/>
            <a:ext cx="1921821" cy="906848"/>
          </a:xfrm>
          <a:prstGeom prst="roundRect">
            <a:avLst/>
          </a:prstGeom>
          <a:solidFill>
            <a:srgbClr val="01A9D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latin typeface="Avenir Book" panose="02000503020000020003" pitchFamily="2" charset="0"/>
              </a:rPr>
              <a:t>Diff Artists</a:t>
            </a:r>
            <a:r>
              <a:rPr lang="hu-HU">
                <a:latin typeface="Avenir Book" panose="02000503020000020003" pitchFamily="2" charset="0"/>
              </a:rPr>
              <a:t> (</a:t>
            </a:r>
            <a:r>
              <a:rPr lang="en-CA">
                <a:latin typeface="Avenir Book" panose="02000503020000020003" pitchFamily="2" charset="0"/>
              </a:rPr>
              <a:t>A</a:t>
            </a:r>
            <a:r>
              <a:rPr lang="hu-HU">
                <a:latin typeface="Avenir Book" panose="02000503020000020003" pitchFamily="2" charset="0"/>
              </a:rPr>
              <a:t>)</a:t>
            </a:r>
            <a:endParaRPr lang="en-CA">
              <a:latin typeface="Avenir Book" panose="02000503020000020003" pitchFamily="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B54FC72-B392-0F6E-6AB1-FFAAC317BE80}"/>
              </a:ext>
            </a:extLst>
          </p:cNvPr>
          <p:cNvSpPr/>
          <p:nvPr/>
        </p:nvSpPr>
        <p:spPr>
          <a:xfrm>
            <a:off x="4022421" y="5241839"/>
            <a:ext cx="1921821" cy="906848"/>
          </a:xfrm>
          <a:prstGeom prst="roundRect">
            <a:avLst/>
          </a:prstGeom>
          <a:solidFill>
            <a:srgbClr val="6794A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latin typeface="Avenir Book" panose="02000503020000020003" pitchFamily="2" charset="0"/>
              </a:rPr>
              <a:t>Old Artists</a:t>
            </a:r>
            <a:r>
              <a:rPr lang="hu-HU">
                <a:latin typeface="Avenir Book" panose="02000503020000020003" pitchFamily="2" charset="0"/>
              </a:rPr>
              <a:t> (</a:t>
            </a:r>
            <a:r>
              <a:rPr lang="en-CA">
                <a:latin typeface="Avenir Book" panose="02000503020000020003" pitchFamily="2" charset="0"/>
              </a:rPr>
              <a:t>A</a:t>
            </a:r>
            <a:r>
              <a:rPr lang="hu-HU">
                <a:latin typeface="Avenir Book" panose="02000503020000020003" pitchFamily="2" charset="0"/>
              </a:rPr>
              <a:t>)</a:t>
            </a:r>
            <a:endParaRPr lang="en-CA">
              <a:latin typeface="Avenir Book" panose="02000503020000020003" pitchFamily="2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3CFE6CD-CA64-5F37-8501-100318D5D601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501088" y="2071065"/>
            <a:ext cx="1089020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9B35E1-61EF-22E0-1E4A-28BC77DC8B7A}"/>
              </a:ext>
            </a:extLst>
          </p:cNvPr>
          <p:cNvCxnSpPr>
            <a:stCxn id="6" idx="1"/>
            <a:endCxn id="5" idx="3"/>
          </p:cNvCxnSpPr>
          <p:nvPr/>
        </p:nvCxnSpPr>
        <p:spPr>
          <a:xfrm flipH="1">
            <a:off x="5511929" y="2071065"/>
            <a:ext cx="1089020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9E84CDA-7649-9B34-AA11-684DDBA4A515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 flipV="1">
            <a:off x="8522770" y="2065996"/>
            <a:ext cx="1778198" cy="5069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1A15A2A-D9B5-A66E-07C1-CDB579732DB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7561860" y="2524489"/>
            <a:ext cx="0" cy="301218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94CD306-B605-D536-FA76-7802946E0957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8522770" y="3279131"/>
            <a:ext cx="1089021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08F5082-AC23-2C95-F401-BA8752760032}"/>
              </a:ext>
            </a:extLst>
          </p:cNvPr>
          <p:cNvSpPr/>
          <p:nvPr/>
        </p:nvSpPr>
        <p:spPr>
          <a:xfrm>
            <a:off x="579267" y="2825707"/>
            <a:ext cx="1921821" cy="906848"/>
          </a:xfrm>
          <a:prstGeom prst="roundRect">
            <a:avLst/>
          </a:prstGeom>
          <a:solidFill>
            <a:srgbClr val="01A9D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latin typeface="Avenir Book" panose="02000503020000020003" pitchFamily="2" charset="0"/>
              </a:rPr>
              <a:t>Artists</a:t>
            </a:r>
            <a:r>
              <a:rPr lang="hu-HU">
                <a:latin typeface="Avenir Book" panose="02000503020000020003" pitchFamily="2" charset="0"/>
              </a:rPr>
              <a:t> (</a:t>
            </a:r>
            <a:r>
              <a:rPr lang="en-CA">
                <a:latin typeface="Avenir Book" panose="02000503020000020003" pitchFamily="2" charset="0"/>
              </a:rPr>
              <a:t>B</a:t>
            </a:r>
            <a:r>
              <a:rPr lang="hu-HU">
                <a:latin typeface="Avenir Book" panose="02000503020000020003" pitchFamily="2" charset="0"/>
              </a:rPr>
              <a:t>)</a:t>
            </a:r>
            <a:endParaRPr lang="en-CA">
              <a:latin typeface="Avenir Book" panose="02000503020000020003" pitchFamily="2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BB830BB-932B-80F0-2E7F-C992F9EBB62F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>
            <a:off x="5944242" y="4524219"/>
            <a:ext cx="656707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0B47BE2-6EB0-4C80-2E80-9564A8A19817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501088" y="4524219"/>
            <a:ext cx="1521333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966A0706-8EF1-AC35-6955-8AA87EA6A55C}"/>
              </a:ext>
            </a:extLst>
          </p:cNvPr>
          <p:cNvCxnSpPr>
            <a:cxnSpLocks/>
            <a:stCxn id="31" idx="3"/>
            <a:endCxn id="10" idx="1"/>
          </p:cNvCxnSpPr>
          <p:nvPr/>
        </p:nvCxnSpPr>
        <p:spPr>
          <a:xfrm>
            <a:off x="2501088" y="3279131"/>
            <a:ext cx="4099861" cy="1245088"/>
          </a:xfrm>
          <a:prstGeom prst="bentConnector3">
            <a:avLst>
              <a:gd name="adj1" fmla="val 92167"/>
            </a:avLst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1455D597-3E61-311F-3B1F-F613E077803F}"/>
              </a:ext>
            </a:extLst>
          </p:cNvPr>
          <p:cNvCxnSpPr>
            <a:stCxn id="5" idx="2"/>
            <a:endCxn id="9" idx="0"/>
          </p:cNvCxnSpPr>
          <p:nvPr/>
        </p:nvCxnSpPr>
        <p:spPr>
          <a:xfrm rot="16200000" flipH="1">
            <a:off x="7411251" y="-335744"/>
            <a:ext cx="301218" cy="6021683"/>
          </a:xfrm>
          <a:prstGeom prst="bentConnector3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95A2102-7A4D-2600-3E77-C640C2306C93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>
            <a:off x="10572702" y="3732555"/>
            <a:ext cx="0" cy="33824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0C579F1-ADA4-AC34-88C7-0B0AF3F1C34E}"/>
              </a:ext>
            </a:extLst>
          </p:cNvPr>
          <p:cNvCxnSpPr>
            <a:cxnSpLocks/>
            <a:stCxn id="13" idx="2"/>
            <a:endCxn id="84" idx="0"/>
          </p:cNvCxnSpPr>
          <p:nvPr/>
        </p:nvCxnSpPr>
        <p:spPr>
          <a:xfrm flipH="1">
            <a:off x="1540095" y="4977643"/>
            <a:ext cx="83" cy="486209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41B64F6-3607-C2A9-B85B-5C0CC65D140F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V="1">
            <a:off x="7561860" y="3732555"/>
            <a:ext cx="0" cy="33824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D4123C9-D8AA-A358-FAB6-4238F57BCC98}"/>
              </a:ext>
            </a:extLst>
          </p:cNvPr>
          <p:cNvCxnSpPr>
            <a:cxnSpLocks/>
            <a:stCxn id="15" idx="0"/>
            <a:endCxn id="14" idx="2"/>
          </p:cNvCxnSpPr>
          <p:nvPr/>
        </p:nvCxnSpPr>
        <p:spPr>
          <a:xfrm flipV="1">
            <a:off x="4983332" y="4977643"/>
            <a:ext cx="0" cy="26419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24CD5ED-B98C-AD39-071A-02A5041146B2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8522770" y="4524219"/>
            <a:ext cx="1089021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A72E1F24-50A7-1963-484A-930E9CAE21B4}"/>
              </a:ext>
            </a:extLst>
          </p:cNvPr>
          <p:cNvSpPr>
            <a:spLocks noChangeAspect="1"/>
          </p:cNvSpPr>
          <p:nvPr/>
        </p:nvSpPr>
        <p:spPr>
          <a:xfrm>
            <a:off x="1268362" y="5463852"/>
            <a:ext cx="543466" cy="543254"/>
          </a:xfrm>
          <a:prstGeom prst="ellipse">
            <a:avLst/>
          </a:prstGeom>
          <a:solidFill>
            <a:srgbClr val="83CBE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Avenir Book" panose="02000503020000020003" pitchFamily="2" charset="0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7BAEA981-6C3F-E74D-A3BF-805DB5F88A73}"/>
              </a:ext>
            </a:extLst>
          </p:cNvPr>
          <p:cNvSpPr/>
          <p:nvPr/>
        </p:nvSpPr>
        <p:spPr>
          <a:xfrm>
            <a:off x="7665136" y="6371412"/>
            <a:ext cx="360000" cy="360000"/>
          </a:xfrm>
          <a:prstGeom prst="ellipse">
            <a:avLst/>
          </a:prstGeom>
          <a:solidFill>
            <a:srgbClr val="83CB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00" rIns="0" rtlCol="0" anchor="ctr">
            <a:noAutofit/>
          </a:bodyPr>
          <a:lstStyle/>
          <a:p>
            <a:pPr algn="ctr"/>
            <a:endParaRPr lang="en-AU">
              <a:latin typeface="Avenir Book" panose="02000503020000020003" pitchFamily="2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C3D6A22-93F1-848B-EAD8-601D1C5EB43C}"/>
              </a:ext>
            </a:extLst>
          </p:cNvPr>
          <p:cNvSpPr/>
          <p:nvPr/>
        </p:nvSpPr>
        <p:spPr>
          <a:xfrm>
            <a:off x="7768827" y="6368676"/>
            <a:ext cx="1921821" cy="3654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- Partial outputs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1835965-FFE8-9557-F858-AAE4932230F5}"/>
              </a:ext>
            </a:extLst>
          </p:cNvPr>
          <p:cNvSpPr>
            <a:spLocks noChangeAspect="1"/>
          </p:cNvSpPr>
          <p:nvPr/>
        </p:nvSpPr>
        <p:spPr>
          <a:xfrm>
            <a:off x="10300968" y="1794369"/>
            <a:ext cx="543466" cy="543254"/>
          </a:xfrm>
          <a:prstGeom prst="ellipse">
            <a:avLst/>
          </a:prstGeom>
          <a:solidFill>
            <a:srgbClr val="83CBE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Avenir Book" panose="02000503020000020003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9D18B3-8FF0-065F-F9BE-6DB6936617D5}"/>
              </a:ext>
            </a:extLst>
          </p:cNvPr>
          <p:cNvSpPr/>
          <p:nvPr/>
        </p:nvSpPr>
        <p:spPr>
          <a:xfrm>
            <a:off x="12325350" y="0"/>
            <a:ext cx="1924050" cy="11811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/>
              <a:t>Misi</a:t>
            </a:r>
          </a:p>
        </p:txBody>
      </p:sp>
    </p:spTree>
    <p:extLst>
      <p:ext uri="{BB962C8B-B14F-4D97-AF65-F5344CB8AC3E}">
        <p14:creationId xmlns:p14="http://schemas.microsoft.com/office/powerpoint/2010/main" val="125575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8C730-19BA-A8E5-D4B4-D6F652FEE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C0A6AAD-BCB2-A46A-0CFA-F98F419D04CB}"/>
              </a:ext>
            </a:extLst>
          </p:cNvPr>
          <p:cNvGrpSpPr/>
          <p:nvPr/>
        </p:nvGrpSpPr>
        <p:grpSpPr>
          <a:xfrm>
            <a:off x="321854" y="1633928"/>
            <a:ext cx="11394461" cy="3150544"/>
            <a:chOff x="321854" y="1633928"/>
            <a:chExt cx="11394461" cy="315054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2D4EA2A-3F17-2BE9-8B6D-0399FDF2B41C}"/>
                </a:ext>
              </a:extLst>
            </p:cNvPr>
            <p:cNvGrpSpPr/>
            <p:nvPr/>
          </p:nvGrpSpPr>
          <p:grpSpPr>
            <a:xfrm>
              <a:off x="321854" y="1633928"/>
              <a:ext cx="11394461" cy="3150544"/>
              <a:chOff x="321854" y="1633928"/>
              <a:chExt cx="11394461" cy="3150544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AFFB5363-C465-51B4-E32E-E1A4302154A2}"/>
                  </a:ext>
                </a:extLst>
              </p:cNvPr>
              <p:cNvGrpSpPr/>
              <p:nvPr/>
            </p:nvGrpSpPr>
            <p:grpSpPr>
              <a:xfrm>
                <a:off x="321854" y="1633928"/>
                <a:ext cx="2820654" cy="3150544"/>
                <a:chOff x="157131" y="1633928"/>
                <a:chExt cx="2820654" cy="3150544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D5451098-B22F-E2D6-7777-4AAE292384A5}"/>
                    </a:ext>
                  </a:extLst>
                </p:cNvPr>
                <p:cNvGrpSpPr/>
                <p:nvPr/>
              </p:nvGrpSpPr>
              <p:grpSpPr>
                <a:xfrm>
                  <a:off x="157131" y="1633928"/>
                  <a:ext cx="2820654" cy="2158586"/>
                  <a:chOff x="-92366" y="1633928"/>
                  <a:chExt cx="2820654" cy="2158586"/>
                </a:xfrm>
              </p:grpSpPr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962265C9-A19B-FD3C-07F1-071FD5C688CF}"/>
                      </a:ext>
                    </a:extLst>
                  </p:cNvPr>
                  <p:cNvSpPr/>
                  <p:nvPr/>
                </p:nvSpPr>
                <p:spPr>
                  <a:xfrm>
                    <a:off x="574472" y="1633928"/>
                    <a:ext cx="1486978" cy="1486978"/>
                  </a:xfrm>
                  <a:prstGeom prst="ellipse">
                    <a:avLst/>
                  </a:prstGeom>
                  <a:solidFill>
                    <a:srgbClr val="01A9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7200">
                      <a:latin typeface="Avenir Book" panose="02000503020000020003" pitchFamily="2" charset="0"/>
                    </a:endParaRPr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D345A59E-2F2B-3A73-9E28-FEFCA0097ECD}"/>
                      </a:ext>
                    </a:extLst>
                  </p:cNvPr>
                  <p:cNvSpPr/>
                  <p:nvPr/>
                </p:nvSpPr>
                <p:spPr>
                  <a:xfrm>
                    <a:off x="-92366" y="3219141"/>
                    <a:ext cx="2820654" cy="5733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t"/>
                  <a:lstStyle/>
                  <a:p>
                    <a:pPr algn="ctr"/>
                    <a:r>
                      <a:rPr lang="en-AU" sz="2000" b="1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1. Executive Summary</a:t>
                    </a:r>
                  </a:p>
                </p:txBody>
              </p:sp>
            </p:grp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B8C6A7AE-9576-E41D-6891-7C66F128234E}"/>
                    </a:ext>
                  </a:extLst>
                </p:cNvPr>
                <p:cNvSpPr/>
                <p:nvPr/>
              </p:nvSpPr>
              <p:spPr>
                <a:xfrm>
                  <a:off x="284039" y="3725749"/>
                  <a:ext cx="2566839" cy="10587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AU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Summary of project scope, data source and aim of the analyses</a:t>
                  </a: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4961290-A384-EB7C-2927-75B3398F0531}"/>
                  </a:ext>
                </a:extLst>
              </p:cNvPr>
              <p:cNvGrpSpPr/>
              <p:nvPr/>
            </p:nvGrpSpPr>
            <p:grpSpPr>
              <a:xfrm>
                <a:off x="6070415" y="1633928"/>
                <a:ext cx="2928046" cy="3150544"/>
                <a:chOff x="6124048" y="1633928"/>
                <a:chExt cx="2928046" cy="3150544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0BE2418D-A8BB-579F-E551-7A3297641E51}"/>
                    </a:ext>
                  </a:extLst>
                </p:cNvPr>
                <p:cNvGrpSpPr/>
                <p:nvPr/>
              </p:nvGrpSpPr>
              <p:grpSpPr>
                <a:xfrm>
                  <a:off x="6124048" y="1633928"/>
                  <a:ext cx="2928046" cy="2158586"/>
                  <a:chOff x="6225248" y="1633928"/>
                  <a:chExt cx="2928046" cy="2158586"/>
                </a:xfrm>
              </p:grpSpPr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A3BAD0A5-F4A3-5B49-F3C4-C9B560B062CF}"/>
                      </a:ext>
                    </a:extLst>
                  </p:cNvPr>
                  <p:cNvSpPr/>
                  <p:nvPr/>
                </p:nvSpPr>
                <p:spPr>
                  <a:xfrm>
                    <a:off x="6945782" y="1633928"/>
                    <a:ext cx="1486978" cy="1486978"/>
                  </a:xfrm>
                  <a:prstGeom prst="ellipse">
                    <a:avLst/>
                  </a:prstGeom>
                  <a:solidFill>
                    <a:srgbClr val="01A9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7200">
                      <a:latin typeface="Avenir Book" panose="02000503020000020003" pitchFamily="2" charset="0"/>
                    </a:endParaRPr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FFF88CA8-2D4B-F4EC-3D24-366DE0A66B49}"/>
                      </a:ext>
                    </a:extLst>
                  </p:cNvPr>
                  <p:cNvSpPr/>
                  <p:nvPr/>
                </p:nvSpPr>
                <p:spPr>
                  <a:xfrm>
                    <a:off x="6225248" y="3219141"/>
                    <a:ext cx="2928046" cy="5733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AU" sz="2000" b="1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3. Neo4j Operation</a:t>
                    </a:r>
                  </a:p>
                </p:txBody>
              </p:sp>
            </p:grp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EC7E3190-C478-231A-CA5B-65975F6D590A}"/>
                    </a:ext>
                  </a:extLst>
                </p:cNvPr>
                <p:cNvSpPr/>
                <p:nvPr/>
              </p:nvSpPr>
              <p:spPr>
                <a:xfrm>
                  <a:off x="6304652" y="3725749"/>
                  <a:ext cx="2566839" cy="10587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AU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Outlining the network analytics carried out in Neo4j and KNIME </a:t>
                  </a: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B3E1A9C-ED23-631D-0564-FDE5BC52DB5C}"/>
                  </a:ext>
                </a:extLst>
              </p:cNvPr>
              <p:cNvGrpSpPr/>
              <p:nvPr/>
            </p:nvGrpSpPr>
            <p:grpSpPr>
              <a:xfrm>
                <a:off x="9149476" y="1657889"/>
                <a:ext cx="2566839" cy="3126583"/>
                <a:chOff x="9371607" y="1657889"/>
                <a:chExt cx="2566839" cy="3126583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0E8B9E34-0E56-96D9-7EDB-B7E61934EE7F}"/>
                    </a:ext>
                  </a:extLst>
                </p:cNvPr>
                <p:cNvGrpSpPr/>
                <p:nvPr/>
              </p:nvGrpSpPr>
              <p:grpSpPr>
                <a:xfrm>
                  <a:off x="9371607" y="1657889"/>
                  <a:ext cx="2566839" cy="2158586"/>
                  <a:chOff x="9563694" y="1633928"/>
                  <a:chExt cx="2566839" cy="2158586"/>
                </a:xfrm>
              </p:grpSpPr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41F82C7E-C6F5-BFB1-2EC3-45D3B78E84DA}"/>
                      </a:ext>
                    </a:extLst>
                  </p:cNvPr>
                  <p:cNvSpPr/>
                  <p:nvPr/>
                </p:nvSpPr>
                <p:spPr>
                  <a:xfrm>
                    <a:off x="10103624" y="1633928"/>
                    <a:ext cx="1486978" cy="1486978"/>
                  </a:xfrm>
                  <a:prstGeom prst="ellipse">
                    <a:avLst/>
                  </a:prstGeom>
                  <a:solidFill>
                    <a:srgbClr val="01A9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7200">
                      <a:latin typeface="Avenir Book" panose="02000503020000020003" pitchFamily="2" charset="0"/>
                    </a:endParaRPr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CE84029B-0609-0B81-4FFF-4083646FFFFB}"/>
                      </a:ext>
                    </a:extLst>
                  </p:cNvPr>
                  <p:cNvSpPr/>
                  <p:nvPr/>
                </p:nvSpPr>
                <p:spPr>
                  <a:xfrm>
                    <a:off x="9563694" y="3219141"/>
                    <a:ext cx="2566839" cy="5733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AU" sz="2000" b="1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4. Analytics Results</a:t>
                    </a:r>
                  </a:p>
                </p:txBody>
              </p:sp>
            </p:grp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60D23C97-E931-DBAB-0883-114D0224F6A0}"/>
                    </a:ext>
                  </a:extLst>
                </p:cNvPr>
                <p:cNvSpPr/>
                <p:nvPr/>
              </p:nvSpPr>
              <p:spPr>
                <a:xfrm>
                  <a:off x="9371607" y="3725749"/>
                  <a:ext cx="2566839" cy="10587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AU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Overview of key analytics results and network visualization</a:t>
                  </a: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68BB5134-2E27-58AE-8AAD-E07D76A52AA6}"/>
                  </a:ext>
                </a:extLst>
              </p:cNvPr>
              <p:cNvGrpSpPr/>
              <p:nvPr/>
            </p:nvGrpSpPr>
            <p:grpSpPr>
              <a:xfrm>
                <a:off x="3349000" y="1633928"/>
                <a:ext cx="2570400" cy="3150544"/>
                <a:chOff x="3161496" y="1633928"/>
                <a:chExt cx="2570400" cy="3150544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90FBFB6A-8B1B-C55A-057F-A57A8341FBE9}"/>
                    </a:ext>
                  </a:extLst>
                </p:cNvPr>
                <p:cNvGrpSpPr/>
                <p:nvPr/>
              </p:nvGrpSpPr>
              <p:grpSpPr>
                <a:xfrm>
                  <a:off x="3161496" y="1633928"/>
                  <a:ext cx="2570400" cy="2158586"/>
                  <a:chOff x="3059193" y="1633928"/>
                  <a:chExt cx="2570400" cy="2158586"/>
                </a:xfrm>
              </p:grpSpPr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8C1AAB37-2143-D2DF-61D3-9353060939EF}"/>
                      </a:ext>
                    </a:extLst>
                  </p:cNvPr>
                  <p:cNvSpPr/>
                  <p:nvPr/>
                </p:nvSpPr>
                <p:spPr>
                  <a:xfrm>
                    <a:off x="3600904" y="1633928"/>
                    <a:ext cx="1486978" cy="1486978"/>
                  </a:xfrm>
                  <a:prstGeom prst="ellipse">
                    <a:avLst/>
                  </a:prstGeom>
                  <a:solidFill>
                    <a:srgbClr val="01A9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7200">
                      <a:latin typeface="Avenir Book" panose="02000503020000020003" pitchFamily="2" charset="0"/>
                    </a:endParaRPr>
                  </a:p>
                </p:txBody>
              </p: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CE7B2DC8-BFCB-6C1B-3342-DDBBE33B1F2E}"/>
                      </a:ext>
                    </a:extLst>
                  </p:cNvPr>
                  <p:cNvSpPr/>
                  <p:nvPr/>
                </p:nvSpPr>
                <p:spPr>
                  <a:xfrm>
                    <a:off x="3059193" y="3219141"/>
                    <a:ext cx="2570400" cy="5733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AU" sz="2000" b="1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2. KNIME Workflow</a:t>
                    </a:r>
                  </a:p>
                </p:txBody>
              </p:sp>
            </p:grp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9BBF8DC1-BE57-2007-028E-48CA954002CF}"/>
                    </a:ext>
                  </a:extLst>
                </p:cNvPr>
                <p:cNvSpPr/>
                <p:nvPr/>
              </p:nvSpPr>
              <p:spPr>
                <a:xfrm>
                  <a:off x="3163277" y="3725749"/>
                  <a:ext cx="2566839" cy="10587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AU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Overview of the KNIME workflow implementation</a:t>
                  </a:r>
                </a:p>
              </p:txBody>
            </p:sp>
          </p:grpSp>
        </p:grpSp>
        <p:grpSp>
          <p:nvGrpSpPr>
            <p:cNvPr id="8" name="Group 47">
              <a:extLst>
                <a:ext uri="{FF2B5EF4-FFF2-40B4-BE49-F238E27FC236}">
                  <a16:creationId xmlns:a16="http://schemas.microsoft.com/office/drawing/2014/main" id="{FC9F5328-D561-CA54-5272-4C8A73F617C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64503" y="1832880"/>
              <a:ext cx="935355" cy="1098879"/>
              <a:chOff x="1100" y="2326"/>
              <a:chExt cx="286" cy="336"/>
            </a:xfrm>
          </p:grpSpPr>
          <p:sp>
            <p:nvSpPr>
              <p:cNvPr id="19" name="AutoShape 46">
                <a:extLst>
                  <a:ext uri="{FF2B5EF4-FFF2-40B4-BE49-F238E27FC236}">
                    <a16:creationId xmlns:a16="http://schemas.microsoft.com/office/drawing/2014/main" id="{F830BBE0-1B11-BC6C-0A46-483E38A89997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100" y="2326"/>
                <a:ext cx="286" cy="3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48">
                <a:extLst>
                  <a:ext uri="{FF2B5EF4-FFF2-40B4-BE49-F238E27FC236}">
                    <a16:creationId xmlns:a16="http://schemas.microsoft.com/office/drawing/2014/main" id="{818D259E-EAAC-6429-EC81-3DA08CE747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0" y="2326"/>
                <a:ext cx="286" cy="336"/>
              </a:xfrm>
              <a:custGeom>
                <a:avLst/>
                <a:gdLst/>
                <a:ahLst/>
                <a:cxnLst>
                  <a:cxn ang="0">
                    <a:pos x="54" y="49"/>
                  </a:cxn>
                  <a:cxn ang="0">
                    <a:pos x="54" y="75"/>
                  </a:cxn>
                  <a:cxn ang="0">
                    <a:pos x="48" y="75"/>
                  </a:cxn>
                  <a:cxn ang="0">
                    <a:pos x="45" y="58"/>
                  </a:cxn>
                  <a:cxn ang="0">
                    <a:pos x="42" y="75"/>
                  </a:cxn>
                  <a:cxn ang="0">
                    <a:pos x="36" y="75"/>
                  </a:cxn>
                  <a:cxn ang="0">
                    <a:pos x="36" y="49"/>
                  </a:cxn>
                  <a:cxn ang="0">
                    <a:pos x="31" y="41"/>
                  </a:cxn>
                  <a:cxn ang="0">
                    <a:pos x="31" y="28"/>
                  </a:cxn>
                  <a:cxn ang="0">
                    <a:pos x="40" y="20"/>
                  </a:cxn>
                  <a:cxn ang="0">
                    <a:pos x="50" y="20"/>
                  </a:cxn>
                  <a:cxn ang="0">
                    <a:pos x="58" y="28"/>
                  </a:cxn>
                  <a:cxn ang="0">
                    <a:pos x="58" y="41"/>
                  </a:cxn>
                  <a:cxn ang="0">
                    <a:pos x="54" y="49"/>
                  </a:cxn>
                  <a:cxn ang="0">
                    <a:pos x="59" y="72"/>
                  </a:cxn>
                  <a:cxn ang="0">
                    <a:pos x="55" y="80"/>
                  </a:cxn>
                  <a:cxn ang="0">
                    <a:pos x="71" y="80"/>
                  </a:cxn>
                  <a:cxn ang="0">
                    <a:pos x="69" y="85"/>
                  </a:cxn>
                  <a:cxn ang="0">
                    <a:pos x="90" y="76"/>
                  </a:cxn>
                  <a:cxn ang="0">
                    <a:pos x="75" y="68"/>
                  </a:cxn>
                  <a:cxn ang="0">
                    <a:pos x="74" y="72"/>
                  </a:cxn>
                  <a:cxn ang="0">
                    <a:pos x="59" y="72"/>
                  </a:cxn>
                  <a:cxn ang="0">
                    <a:pos x="30" y="72"/>
                  </a:cxn>
                  <a:cxn ang="0">
                    <a:pos x="16" y="72"/>
                  </a:cxn>
                  <a:cxn ang="0">
                    <a:pos x="14" y="68"/>
                  </a:cxn>
                  <a:cxn ang="0">
                    <a:pos x="0" y="76"/>
                  </a:cxn>
                  <a:cxn ang="0">
                    <a:pos x="21" y="85"/>
                  </a:cxn>
                  <a:cxn ang="0">
                    <a:pos x="19" y="80"/>
                  </a:cxn>
                  <a:cxn ang="0">
                    <a:pos x="34" y="80"/>
                  </a:cxn>
                  <a:cxn ang="0">
                    <a:pos x="30" y="72"/>
                  </a:cxn>
                  <a:cxn ang="0">
                    <a:pos x="39" y="79"/>
                  </a:cxn>
                  <a:cxn ang="0">
                    <a:pos x="51" y="79"/>
                  </a:cxn>
                  <a:cxn ang="0">
                    <a:pos x="52" y="89"/>
                  </a:cxn>
                  <a:cxn ang="0">
                    <a:pos x="65" y="89"/>
                  </a:cxn>
                  <a:cxn ang="0">
                    <a:pos x="45" y="106"/>
                  </a:cxn>
                  <a:cxn ang="0">
                    <a:pos x="25" y="89"/>
                  </a:cxn>
                  <a:cxn ang="0">
                    <a:pos x="37" y="89"/>
                  </a:cxn>
                  <a:cxn ang="0">
                    <a:pos x="39" y="79"/>
                  </a:cxn>
                  <a:cxn ang="0">
                    <a:pos x="45" y="0"/>
                  </a:cxn>
                  <a:cxn ang="0">
                    <a:pos x="54" y="9"/>
                  </a:cxn>
                  <a:cxn ang="0">
                    <a:pos x="45" y="18"/>
                  </a:cxn>
                  <a:cxn ang="0">
                    <a:pos x="36" y="9"/>
                  </a:cxn>
                  <a:cxn ang="0">
                    <a:pos x="45" y="0"/>
                  </a:cxn>
                </a:cxnLst>
                <a:rect l="0" t="0" r="r" b="b"/>
                <a:pathLst>
                  <a:path w="90" h="106">
                    <a:moveTo>
                      <a:pt x="54" y="49"/>
                    </a:moveTo>
                    <a:cubicBezTo>
                      <a:pt x="54" y="75"/>
                      <a:pt x="54" y="75"/>
                      <a:pt x="54" y="75"/>
                    </a:cubicBezTo>
                    <a:cubicBezTo>
                      <a:pt x="48" y="75"/>
                      <a:pt x="48" y="75"/>
                      <a:pt x="48" y="75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2" y="75"/>
                      <a:pt x="42" y="75"/>
                      <a:pt x="42" y="75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36" y="49"/>
                      <a:pt x="36" y="49"/>
                      <a:pt x="36" y="49"/>
                    </a:cubicBezTo>
                    <a:cubicBezTo>
                      <a:pt x="33" y="47"/>
                      <a:pt x="31" y="45"/>
                      <a:pt x="31" y="41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3"/>
                      <a:pt x="35" y="20"/>
                      <a:pt x="40" y="20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5" y="20"/>
                      <a:pt x="58" y="23"/>
                      <a:pt x="58" y="28"/>
                    </a:cubicBezTo>
                    <a:cubicBezTo>
                      <a:pt x="58" y="41"/>
                      <a:pt x="58" y="41"/>
                      <a:pt x="58" y="41"/>
                    </a:cubicBezTo>
                    <a:cubicBezTo>
                      <a:pt x="58" y="45"/>
                      <a:pt x="57" y="48"/>
                      <a:pt x="54" y="49"/>
                    </a:cubicBezTo>
                    <a:close/>
                    <a:moveTo>
                      <a:pt x="59" y="72"/>
                    </a:moveTo>
                    <a:cubicBezTo>
                      <a:pt x="55" y="80"/>
                      <a:pt x="55" y="80"/>
                      <a:pt x="55" y="80"/>
                    </a:cubicBezTo>
                    <a:cubicBezTo>
                      <a:pt x="71" y="80"/>
                      <a:pt x="71" y="80"/>
                      <a:pt x="71" y="80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90" y="76"/>
                      <a:pt x="90" y="76"/>
                      <a:pt x="90" y="76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4" y="72"/>
                      <a:pt x="74" y="72"/>
                      <a:pt x="74" y="72"/>
                    </a:cubicBezTo>
                    <a:cubicBezTo>
                      <a:pt x="59" y="72"/>
                      <a:pt x="59" y="72"/>
                      <a:pt x="59" y="72"/>
                    </a:cubicBezTo>
                    <a:close/>
                    <a:moveTo>
                      <a:pt x="30" y="72"/>
                    </a:moveTo>
                    <a:cubicBezTo>
                      <a:pt x="16" y="72"/>
                      <a:pt x="16" y="72"/>
                      <a:pt x="16" y="72"/>
                    </a:cubicBezTo>
                    <a:cubicBezTo>
                      <a:pt x="14" y="68"/>
                      <a:pt x="14" y="68"/>
                      <a:pt x="14" y="68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21" y="85"/>
                      <a:pt x="21" y="85"/>
                      <a:pt x="21" y="85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34" y="80"/>
                      <a:pt x="34" y="80"/>
                      <a:pt x="34" y="80"/>
                    </a:cubicBezTo>
                    <a:cubicBezTo>
                      <a:pt x="30" y="72"/>
                      <a:pt x="30" y="72"/>
                      <a:pt x="30" y="72"/>
                    </a:cubicBezTo>
                    <a:close/>
                    <a:moveTo>
                      <a:pt x="39" y="79"/>
                    </a:moveTo>
                    <a:cubicBezTo>
                      <a:pt x="51" y="79"/>
                      <a:pt x="51" y="79"/>
                      <a:pt x="51" y="79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65" y="89"/>
                      <a:pt x="65" y="89"/>
                      <a:pt x="65" y="89"/>
                    </a:cubicBezTo>
                    <a:cubicBezTo>
                      <a:pt x="45" y="106"/>
                      <a:pt x="45" y="106"/>
                      <a:pt x="45" y="106"/>
                    </a:cubicBezTo>
                    <a:cubicBezTo>
                      <a:pt x="25" y="89"/>
                      <a:pt x="25" y="89"/>
                      <a:pt x="25" y="89"/>
                    </a:cubicBezTo>
                    <a:cubicBezTo>
                      <a:pt x="37" y="89"/>
                      <a:pt x="37" y="89"/>
                      <a:pt x="37" y="89"/>
                    </a:cubicBezTo>
                    <a:cubicBezTo>
                      <a:pt x="39" y="79"/>
                      <a:pt x="39" y="79"/>
                      <a:pt x="39" y="79"/>
                    </a:cubicBezTo>
                    <a:close/>
                    <a:moveTo>
                      <a:pt x="45" y="0"/>
                    </a:moveTo>
                    <a:cubicBezTo>
                      <a:pt x="50" y="0"/>
                      <a:pt x="54" y="4"/>
                      <a:pt x="54" y="9"/>
                    </a:cubicBezTo>
                    <a:cubicBezTo>
                      <a:pt x="54" y="14"/>
                      <a:pt x="50" y="18"/>
                      <a:pt x="45" y="18"/>
                    </a:cubicBezTo>
                    <a:cubicBezTo>
                      <a:pt x="40" y="18"/>
                      <a:pt x="36" y="14"/>
                      <a:pt x="36" y="9"/>
                    </a:cubicBezTo>
                    <a:cubicBezTo>
                      <a:pt x="36" y="4"/>
                      <a:pt x="40" y="0"/>
                      <a:pt x="4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" name="Group 371">
              <a:extLst>
                <a:ext uri="{FF2B5EF4-FFF2-40B4-BE49-F238E27FC236}">
                  <a16:creationId xmlns:a16="http://schemas.microsoft.com/office/drawing/2014/main" id="{126C221F-6D8E-5B0A-49EC-1ADBBBEF573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05040" y="1981422"/>
              <a:ext cx="865456" cy="801581"/>
              <a:chOff x="1656" y="3604"/>
              <a:chExt cx="271" cy="251"/>
            </a:xfrm>
          </p:grpSpPr>
          <p:sp>
            <p:nvSpPr>
              <p:cNvPr id="17" name="AutoShape 370">
                <a:extLst>
                  <a:ext uri="{FF2B5EF4-FFF2-40B4-BE49-F238E27FC236}">
                    <a16:creationId xmlns:a16="http://schemas.microsoft.com/office/drawing/2014/main" id="{9301CA26-1F98-A4A8-F7A4-1615CD5414C8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656" y="3604"/>
                <a:ext cx="269" cy="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  <p:sp>
            <p:nvSpPr>
              <p:cNvPr id="18" name="Freeform 372">
                <a:extLst>
                  <a:ext uri="{FF2B5EF4-FFF2-40B4-BE49-F238E27FC236}">
                    <a16:creationId xmlns:a16="http://schemas.microsoft.com/office/drawing/2014/main" id="{4D5153A5-0772-7D23-28E4-DF5C1A0592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56" y="3604"/>
                <a:ext cx="271" cy="251"/>
              </a:xfrm>
              <a:custGeom>
                <a:avLst/>
                <a:gdLst>
                  <a:gd name="T0" fmla="*/ 104 w 112"/>
                  <a:gd name="T1" fmla="*/ 74 h 103"/>
                  <a:gd name="T2" fmla="*/ 101 w 112"/>
                  <a:gd name="T3" fmla="*/ 49 h 103"/>
                  <a:gd name="T4" fmla="*/ 91 w 112"/>
                  <a:gd name="T5" fmla="*/ 49 h 103"/>
                  <a:gd name="T6" fmla="*/ 91 w 112"/>
                  <a:gd name="T7" fmla="*/ 41 h 103"/>
                  <a:gd name="T8" fmla="*/ 83 w 112"/>
                  <a:gd name="T9" fmla="*/ 37 h 103"/>
                  <a:gd name="T10" fmla="*/ 81 w 112"/>
                  <a:gd name="T11" fmla="*/ 12 h 103"/>
                  <a:gd name="T12" fmla="*/ 71 w 112"/>
                  <a:gd name="T13" fmla="*/ 12 h 103"/>
                  <a:gd name="T14" fmla="*/ 71 w 112"/>
                  <a:gd name="T15" fmla="*/ 4 h 103"/>
                  <a:gd name="T16" fmla="*/ 46 w 112"/>
                  <a:gd name="T17" fmla="*/ 0 h 103"/>
                  <a:gd name="T18" fmla="*/ 41 w 112"/>
                  <a:gd name="T19" fmla="*/ 4 h 103"/>
                  <a:gd name="T20" fmla="*/ 31 w 112"/>
                  <a:gd name="T21" fmla="*/ 12 h 103"/>
                  <a:gd name="T22" fmla="*/ 29 w 112"/>
                  <a:gd name="T23" fmla="*/ 14 h 103"/>
                  <a:gd name="T24" fmla="*/ 25 w 112"/>
                  <a:gd name="T25" fmla="*/ 37 h 103"/>
                  <a:gd name="T26" fmla="*/ 21 w 112"/>
                  <a:gd name="T27" fmla="*/ 41 h 103"/>
                  <a:gd name="T28" fmla="*/ 11 w 112"/>
                  <a:gd name="T29" fmla="*/ 49 h 103"/>
                  <a:gd name="T30" fmla="*/ 8 w 112"/>
                  <a:gd name="T31" fmla="*/ 52 h 103"/>
                  <a:gd name="T32" fmla="*/ 4 w 112"/>
                  <a:gd name="T33" fmla="*/ 74 h 103"/>
                  <a:gd name="T34" fmla="*/ 0 w 112"/>
                  <a:gd name="T35" fmla="*/ 78 h 103"/>
                  <a:gd name="T36" fmla="*/ 0 w 112"/>
                  <a:gd name="T37" fmla="*/ 99 h 103"/>
                  <a:gd name="T38" fmla="*/ 25 w 112"/>
                  <a:gd name="T39" fmla="*/ 103 h 103"/>
                  <a:gd name="T40" fmla="*/ 29 w 112"/>
                  <a:gd name="T41" fmla="*/ 99 h 103"/>
                  <a:gd name="T42" fmla="*/ 29 w 112"/>
                  <a:gd name="T43" fmla="*/ 78 h 103"/>
                  <a:gd name="T44" fmla="*/ 14 w 112"/>
                  <a:gd name="T45" fmla="*/ 74 h 103"/>
                  <a:gd name="T46" fmla="*/ 13 w 112"/>
                  <a:gd name="T47" fmla="*/ 54 h 103"/>
                  <a:gd name="T48" fmla="*/ 21 w 112"/>
                  <a:gd name="T49" fmla="*/ 62 h 103"/>
                  <a:gd name="T50" fmla="*/ 25 w 112"/>
                  <a:gd name="T51" fmla="*/ 66 h 103"/>
                  <a:gd name="T52" fmla="*/ 46 w 112"/>
                  <a:gd name="T53" fmla="*/ 66 h 103"/>
                  <a:gd name="T54" fmla="*/ 50 w 112"/>
                  <a:gd name="T55" fmla="*/ 54 h 103"/>
                  <a:gd name="T56" fmla="*/ 53 w 112"/>
                  <a:gd name="T57" fmla="*/ 74 h 103"/>
                  <a:gd name="T58" fmla="*/ 46 w 112"/>
                  <a:gd name="T59" fmla="*/ 74 h 103"/>
                  <a:gd name="T60" fmla="*/ 41 w 112"/>
                  <a:gd name="T61" fmla="*/ 99 h 103"/>
                  <a:gd name="T62" fmla="*/ 46 w 112"/>
                  <a:gd name="T63" fmla="*/ 103 h 103"/>
                  <a:gd name="T64" fmla="*/ 66 w 112"/>
                  <a:gd name="T65" fmla="*/ 103 h 103"/>
                  <a:gd name="T66" fmla="*/ 71 w 112"/>
                  <a:gd name="T67" fmla="*/ 79 h 103"/>
                  <a:gd name="T68" fmla="*/ 66 w 112"/>
                  <a:gd name="T69" fmla="*/ 74 h 103"/>
                  <a:gd name="T70" fmla="*/ 58 w 112"/>
                  <a:gd name="T71" fmla="*/ 54 h 103"/>
                  <a:gd name="T72" fmla="*/ 62 w 112"/>
                  <a:gd name="T73" fmla="*/ 62 h 103"/>
                  <a:gd name="T74" fmla="*/ 66 w 112"/>
                  <a:gd name="T75" fmla="*/ 66 h 103"/>
                  <a:gd name="T76" fmla="*/ 87 w 112"/>
                  <a:gd name="T77" fmla="*/ 66 h 103"/>
                  <a:gd name="T78" fmla="*/ 91 w 112"/>
                  <a:gd name="T79" fmla="*/ 54 h 103"/>
                  <a:gd name="T80" fmla="*/ 99 w 112"/>
                  <a:gd name="T81" fmla="*/ 74 h 103"/>
                  <a:gd name="T82" fmla="*/ 87 w 112"/>
                  <a:gd name="T83" fmla="*/ 74 h 103"/>
                  <a:gd name="T84" fmla="*/ 83 w 112"/>
                  <a:gd name="T85" fmla="*/ 78 h 103"/>
                  <a:gd name="T86" fmla="*/ 83 w 112"/>
                  <a:gd name="T87" fmla="*/ 99 h 103"/>
                  <a:gd name="T88" fmla="*/ 97 w 112"/>
                  <a:gd name="T89" fmla="*/ 103 h 103"/>
                  <a:gd name="T90" fmla="*/ 108 w 112"/>
                  <a:gd name="T91" fmla="*/ 103 h 103"/>
                  <a:gd name="T92" fmla="*/ 112 w 112"/>
                  <a:gd name="T93" fmla="*/ 79 h 103"/>
                  <a:gd name="T94" fmla="*/ 108 w 112"/>
                  <a:gd name="T95" fmla="*/ 74 h 103"/>
                  <a:gd name="T96" fmla="*/ 62 w 112"/>
                  <a:gd name="T97" fmla="*/ 41 h 103"/>
                  <a:gd name="T98" fmla="*/ 56 w 112"/>
                  <a:gd name="T99" fmla="*/ 49 h 103"/>
                  <a:gd name="T100" fmla="*/ 56 w 112"/>
                  <a:gd name="T101" fmla="*/ 49 h 103"/>
                  <a:gd name="T102" fmla="*/ 50 w 112"/>
                  <a:gd name="T103" fmla="*/ 41 h 103"/>
                  <a:gd name="T104" fmla="*/ 46 w 112"/>
                  <a:gd name="T105" fmla="*/ 37 h 103"/>
                  <a:gd name="T106" fmla="*/ 34 w 112"/>
                  <a:gd name="T107" fmla="*/ 37 h 103"/>
                  <a:gd name="T108" fmla="*/ 41 w 112"/>
                  <a:gd name="T109" fmla="*/ 17 h 103"/>
                  <a:gd name="T110" fmla="*/ 41 w 112"/>
                  <a:gd name="T111" fmla="*/ 25 h 103"/>
                  <a:gd name="T112" fmla="*/ 66 w 112"/>
                  <a:gd name="T113" fmla="*/ 29 h 103"/>
                  <a:gd name="T114" fmla="*/ 71 w 112"/>
                  <a:gd name="T115" fmla="*/ 25 h 103"/>
                  <a:gd name="T116" fmla="*/ 78 w 112"/>
                  <a:gd name="T117" fmla="*/ 17 h 103"/>
                  <a:gd name="T118" fmla="*/ 66 w 112"/>
                  <a:gd name="T119" fmla="*/ 37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2" h="103">
                    <a:moveTo>
                      <a:pt x="108" y="74"/>
                    </a:moveTo>
                    <a:cubicBezTo>
                      <a:pt x="104" y="74"/>
                      <a:pt x="104" y="74"/>
                      <a:pt x="104" y="74"/>
                    </a:cubicBezTo>
                    <a:cubicBezTo>
                      <a:pt x="104" y="52"/>
                      <a:pt x="104" y="52"/>
                      <a:pt x="104" y="52"/>
                    </a:cubicBezTo>
                    <a:cubicBezTo>
                      <a:pt x="104" y="50"/>
                      <a:pt x="103" y="49"/>
                      <a:pt x="101" y="49"/>
                    </a:cubicBezTo>
                    <a:cubicBezTo>
                      <a:pt x="101" y="49"/>
                      <a:pt x="101" y="49"/>
                      <a:pt x="101" y="49"/>
                    </a:cubicBezTo>
                    <a:cubicBezTo>
                      <a:pt x="91" y="49"/>
                      <a:pt x="91" y="49"/>
                      <a:pt x="91" y="49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91" y="39"/>
                      <a:pt x="89" y="37"/>
                      <a:pt x="87" y="37"/>
                    </a:cubicBezTo>
                    <a:cubicBezTo>
                      <a:pt x="83" y="37"/>
                      <a:pt x="83" y="37"/>
                      <a:pt x="83" y="37"/>
                    </a:cubicBezTo>
                    <a:cubicBezTo>
                      <a:pt x="83" y="14"/>
                      <a:pt x="83" y="14"/>
                      <a:pt x="83" y="14"/>
                    </a:cubicBezTo>
                    <a:cubicBezTo>
                      <a:pt x="83" y="13"/>
                      <a:pt x="82" y="12"/>
                      <a:pt x="81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71" y="4"/>
                      <a:pt x="71" y="4"/>
                      <a:pt x="71" y="4"/>
                    </a:cubicBezTo>
                    <a:cubicBezTo>
                      <a:pt x="71" y="4"/>
                      <a:pt x="71" y="4"/>
                      <a:pt x="71" y="4"/>
                    </a:cubicBezTo>
                    <a:cubicBezTo>
                      <a:pt x="71" y="1"/>
                      <a:pt x="69" y="0"/>
                      <a:pt x="6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3" y="0"/>
                      <a:pt x="41" y="1"/>
                      <a:pt x="41" y="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0" y="12"/>
                      <a:pt x="29" y="13"/>
                      <a:pt x="29" y="14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2" y="37"/>
                      <a:pt x="21" y="39"/>
                      <a:pt x="21" y="41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9" y="49"/>
                      <a:pt x="8" y="50"/>
                      <a:pt x="8" y="52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2" y="74"/>
                      <a:pt x="0" y="76"/>
                      <a:pt x="0" y="78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02"/>
                      <a:pt x="2" y="103"/>
                      <a:pt x="4" y="103"/>
                    </a:cubicBezTo>
                    <a:cubicBezTo>
                      <a:pt x="25" y="103"/>
                      <a:pt x="25" y="103"/>
                      <a:pt x="25" y="103"/>
                    </a:cubicBezTo>
                    <a:cubicBezTo>
                      <a:pt x="25" y="103"/>
                      <a:pt x="25" y="103"/>
                      <a:pt x="25" y="103"/>
                    </a:cubicBezTo>
                    <a:cubicBezTo>
                      <a:pt x="27" y="103"/>
                      <a:pt x="29" y="102"/>
                      <a:pt x="29" y="99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9" y="78"/>
                      <a:pt x="29" y="78"/>
                      <a:pt x="29" y="78"/>
                    </a:cubicBezTo>
                    <a:cubicBezTo>
                      <a:pt x="29" y="76"/>
                      <a:pt x="27" y="74"/>
                      <a:pt x="25" y="74"/>
                    </a:cubicBezTo>
                    <a:cubicBezTo>
                      <a:pt x="14" y="74"/>
                      <a:pt x="14" y="74"/>
                      <a:pt x="14" y="74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1" y="64"/>
                      <a:pt x="22" y="66"/>
                      <a:pt x="25" y="66"/>
                    </a:cubicBezTo>
                    <a:cubicBezTo>
                      <a:pt x="45" y="66"/>
                      <a:pt x="45" y="66"/>
                      <a:pt x="45" y="66"/>
                    </a:cubicBezTo>
                    <a:cubicBezTo>
                      <a:pt x="46" y="66"/>
                      <a:pt x="46" y="66"/>
                      <a:pt x="46" y="66"/>
                    </a:cubicBezTo>
                    <a:cubicBezTo>
                      <a:pt x="48" y="66"/>
                      <a:pt x="50" y="64"/>
                      <a:pt x="50" y="62"/>
                    </a:cubicBezTo>
                    <a:cubicBezTo>
                      <a:pt x="50" y="54"/>
                      <a:pt x="50" y="54"/>
                      <a:pt x="50" y="54"/>
                    </a:cubicBezTo>
                    <a:cubicBezTo>
                      <a:pt x="53" y="54"/>
                      <a:pt x="53" y="54"/>
                      <a:pt x="53" y="54"/>
                    </a:cubicBezTo>
                    <a:cubicBezTo>
                      <a:pt x="53" y="74"/>
                      <a:pt x="53" y="74"/>
                      <a:pt x="53" y="74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3" y="74"/>
                      <a:pt x="41" y="76"/>
                      <a:pt x="41" y="78"/>
                    </a:cubicBezTo>
                    <a:cubicBezTo>
                      <a:pt x="41" y="99"/>
                      <a:pt x="41" y="99"/>
                      <a:pt x="41" y="99"/>
                    </a:cubicBezTo>
                    <a:cubicBezTo>
                      <a:pt x="41" y="99"/>
                      <a:pt x="41" y="99"/>
                      <a:pt x="41" y="99"/>
                    </a:cubicBezTo>
                    <a:cubicBezTo>
                      <a:pt x="41" y="102"/>
                      <a:pt x="43" y="103"/>
                      <a:pt x="46" y="103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9" y="103"/>
                      <a:pt x="71" y="102"/>
                      <a:pt x="71" y="99"/>
                    </a:cubicBezTo>
                    <a:cubicBezTo>
                      <a:pt x="71" y="79"/>
                      <a:pt x="71" y="79"/>
                      <a:pt x="71" y="79"/>
                    </a:cubicBezTo>
                    <a:cubicBezTo>
                      <a:pt x="71" y="78"/>
                      <a:pt x="71" y="78"/>
                      <a:pt x="71" y="78"/>
                    </a:cubicBezTo>
                    <a:cubicBezTo>
                      <a:pt x="71" y="76"/>
                      <a:pt x="69" y="74"/>
                      <a:pt x="66" y="74"/>
                    </a:cubicBezTo>
                    <a:cubicBezTo>
                      <a:pt x="58" y="74"/>
                      <a:pt x="58" y="74"/>
                      <a:pt x="58" y="74"/>
                    </a:cubicBezTo>
                    <a:cubicBezTo>
                      <a:pt x="58" y="54"/>
                      <a:pt x="58" y="54"/>
                      <a:pt x="58" y="54"/>
                    </a:cubicBezTo>
                    <a:cubicBezTo>
                      <a:pt x="62" y="54"/>
                      <a:pt x="62" y="54"/>
                      <a:pt x="62" y="54"/>
                    </a:cubicBezTo>
                    <a:cubicBezTo>
                      <a:pt x="62" y="62"/>
                      <a:pt x="62" y="62"/>
                      <a:pt x="62" y="62"/>
                    </a:cubicBezTo>
                    <a:cubicBezTo>
                      <a:pt x="62" y="62"/>
                      <a:pt x="62" y="62"/>
                      <a:pt x="62" y="62"/>
                    </a:cubicBezTo>
                    <a:cubicBezTo>
                      <a:pt x="62" y="64"/>
                      <a:pt x="64" y="66"/>
                      <a:pt x="66" y="66"/>
                    </a:cubicBezTo>
                    <a:cubicBezTo>
                      <a:pt x="87" y="66"/>
                      <a:pt x="87" y="66"/>
                      <a:pt x="87" y="66"/>
                    </a:cubicBezTo>
                    <a:cubicBezTo>
                      <a:pt x="87" y="66"/>
                      <a:pt x="87" y="66"/>
                      <a:pt x="87" y="66"/>
                    </a:cubicBezTo>
                    <a:cubicBezTo>
                      <a:pt x="89" y="66"/>
                      <a:pt x="91" y="64"/>
                      <a:pt x="91" y="62"/>
                    </a:cubicBezTo>
                    <a:cubicBezTo>
                      <a:pt x="91" y="54"/>
                      <a:pt x="91" y="54"/>
                      <a:pt x="91" y="54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99" y="74"/>
                      <a:pt x="99" y="74"/>
                      <a:pt x="99" y="74"/>
                    </a:cubicBezTo>
                    <a:cubicBezTo>
                      <a:pt x="97" y="74"/>
                      <a:pt x="97" y="74"/>
                      <a:pt x="97" y="74"/>
                    </a:cubicBezTo>
                    <a:cubicBezTo>
                      <a:pt x="87" y="74"/>
                      <a:pt x="87" y="74"/>
                      <a:pt x="87" y="74"/>
                    </a:cubicBezTo>
                    <a:cubicBezTo>
                      <a:pt x="87" y="74"/>
                      <a:pt x="87" y="74"/>
                      <a:pt x="87" y="74"/>
                    </a:cubicBezTo>
                    <a:cubicBezTo>
                      <a:pt x="85" y="74"/>
                      <a:pt x="83" y="76"/>
                      <a:pt x="83" y="78"/>
                    </a:cubicBezTo>
                    <a:cubicBezTo>
                      <a:pt x="83" y="99"/>
                      <a:pt x="83" y="99"/>
                      <a:pt x="83" y="99"/>
                    </a:cubicBezTo>
                    <a:cubicBezTo>
                      <a:pt x="83" y="99"/>
                      <a:pt x="83" y="99"/>
                      <a:pt x="83" y="99"/>
                    </a:cubicBezTo>
                    <a:cubicBezTo>
                      <a:pt x="83" y="102"/>
                      <a:pt x="85" y="103"/>
                      <a:pt x="87" y="103"/>
                    </a:cubicBezTo>
                    <a:cubicBezTo>
                      <a:pt x="97" y="103"/>
                      <a:pt x="97" y="103"/>
                      <a:pt x="97" y="103"/>
                    </a:cubicBezTo>
                    <a:cubicBezTo>
                      <a:pt x="108" y="103"/>
                      <a:pt x="108" y="103"/>
                      <a:pt x="108" y="103"/>
                    </a:cubicBezTo>
                    <a:cubicBezTo>
                      <a:pt x="108" y="103"/>
                      <a:pt x="108" y="103"/>
                      <a:pt x="108" y="103"/>
                    </a:cubicBezTo>
                    <a:cubicBezTo>
                      <a:pt x="110" y="103"/>
                      <a:pt x="112" y="102"/>
                      <a:pt x="112" y="99"/>
                    </a:cubicBezTo>
                    <a:cubicBezTo>
                      <a:pt x="112" y="79"/>
                      <a:pt x="112" y="79"/>
                      <a:pt x="112" y="79"/>
                    </a:cubicBezTo>
                    <a:cubicBezTo>
                      <a:pt x="112" y="78"/>
                      <a:pt x="112" y="78"/>
                      <a:pt x="112" y="78"/>
                    </a:cubicBezTo>
                    <a:cubicBezTo>
                      <a:pt x="112" y="76"/>
                      <a:pt x="110" y="74"/>
                      <a:pt x="108" y="74"/>
                    </a:cubicBezTo>
                    <a:close/>
                    <a:moveTo>
                      <a:pt x="66" y="37"/>
                    </a:moveTo>
                    <a:cubicBezTo>
                      <a:pt x="64" y="37"/>
                      <a:pt x="62" y="39"/>
                      <a:pt x="62" y="41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56" y="49"/>
                      <a:pt x="56" y="49"/>
                      <a:pt x="56" y="49"/>
                    </a:cubicBezTo>
                    <a:cubicBezTo>
                      <a:pt x="56" y="49"/>
                      <a:pt x="56" y="49"/>
                      <a:pt x="56" y="49"/>
                    </a:cubicBezTo>
                    <a:cubicBezTo>
                      <a:pt x="56" y="49"/>
                      <a:pt x="56" y="49"/>
                      <a:pt x="56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50" y="39"/>
                      <a:pt x="48" y="37"/>
                      <a:pt x="46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25"/>
                      <a:pt x="41" y="25"/>
                      <a:pt x="41" y="25"/>
                    </a:cubicBezTo>
                    <a:cubicBezTo>
                      <a:pt x="41" y="27"/>
                      <a:pt x="43" y="29"/>
                      <a:pt x="46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9" y="29"/>
                      <a:pt x="71" y="27"/>
                      <a:pt x="71" y="25"/>
                    </a:cubicBezTo>
                    <a:cubicBezTo>
                      <a:pt x="71" y="17"/>
                      <a:pt x="71" y="17"/>
                      <a:pt x="71" y="17"/>
                    </a:cubicBezTo>
                    <a:cubicBezTo>
                      <a:pt x="78" y="17"/>
                      <a:pt x="78" y="17"/>
                      <a:pt x="78" y="17"/>
                    </a:cubicBezTo>
                    <a:cubicBezTo>
                      <a:pt x="78" y="37"/>
                      <a:pt x="78" y="37"/>
                      <a:pt x="78" y="37"/>
                    </a:cubicBezTo>
                    <a:cubicBezTo>
                      <a:pt x="66" y="37"/>
                      <a:pt x="66" y="37"/>
                      <a:pt x="66" y="3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</p:grpSp>
        <p:grpSp>
          <p:nvGrpSpPr>
            <p:cNvPr id="10" name="Group 253">
              <a:extLst>
                <a:ext uri="{FF2B5EF4-FFF2-40B4-BE49-F238E27FC236}">
                  <a16:creationId xmlns:a16="http://schemas.microsoft.com/office/drawing/2014/main" id="{C7815BEA-D059-3D1F-9351-452F83CBAB4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41226" y="2035417"/>
              <a:ext cx="783338" cy="684000"/>
              <a:chOff x="5174" y="2573"/>
              <a:chExt cx="276" cy="241"/>
            </a:xfrm>
          </p:grpSpPr>
          <p:sp>
            <p:nvSpPr>
              <p:cNvPr id="14" name="AutoShape 252">
                <a:extLst>
                  <a:ext uri="{FF2B5EF4-FFF2-40B4-BE49-F238E27FC236}">
                    <a16:creationId xmlns:a16="http://schemas.microsoft.com/office/drawing/2014/main" id="{0BB7781D-E965-FFB4-98A3-9FF82E4E1FAC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174" y="2573"/>
                <a:ext cx="276" cy="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  <p:sp>
            <p:nvSpPr>
              <p:cNvPr id="15" name="Freeform 254">
                <a:extLst>
                  <a:ext uri="{FF2B5EF4-FFF2-40B4-BE49-F238E27FC236}">
                    <a16:creationId xmlns:a16="http://schemas.microsoft.com/office/drawing/2014/main" id="{2F8263BB-6618-FF92-ED4E-9DF057995B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" y="2575"/>
                <a:ext cx="274" cy="239"/>
              </a:xfrm>
              <a:custGeom>
                <a:avLst/>
                <a:gdLst>
                  <a:gd name="T0" fmla="*/ 110 w 113"/>
                  <a:gd name="T1" fmla="*/ 92 h 98"/>
                  <a:gd name="T2" fmla="*/ 6 w 113"/>
                  <a:gd name="T3" fmla="*/ 92 h 98"/>
                  <a:gd name="T4" fmla="*/ 6 w 113"/>
                  <a:gd name="T5" fmla="*/ 3 h 98"/>
                  <a:gd name="T6" fmla="*/ 3 w 113"/>
                  <a:gd name="T7" fmla="*/ 0 h 98"/>
                  <a:gd name="T8" fmla="*/ 0 w 113"/>
                  <a:gd name="T9" fmla="*/ 3 h 98"/>
                  <a:gd name="T10" fmla="*/ 0 w 113"/>
                  <a:gd name="T11" fmla="*/ 95 h 98"/>
                  <a:gd name="T12" fmla="*/ 0 w 113"/>
                  <a:gd name="T13" fmla="*/ 95 h 98"/>
                  <a:gd name="T14" fmla="*/ 3 w 113"/>
                  <a:gd name="T15" fmla="*/ 98 h 98"/>
                  <a:gd name="T16" fmla="*/ 110 w 113"/>
                  <a:gd name="T17" fmla="*/ 98 h 98"/>
                  <a:gd name="T18" fmla="*/ 113 w 113"/>
                  <a:gd name="T19" fmla="*/ 95 h 98"/>
                  <a:gd name="T20" fmla="*/ 110 w 113"/>
                  <a:gd name="T21" fmla="*/ 92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3" h="98">
                    <a:moveTo>
                      <a:pt x="110" y="92"/>
                    </a:moveTo>
                    <a:cubicBezTo>
                      <a:pt x="6" y="92"/>
                      <a:pt x="6" y="92"/>
                      <a:pt x="6" y="9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1"/>
                      <a:pt x="5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7"/>
                      <a:pt x="2" y="98"/>
                      <a:pt x="3" y="98"/>
                    </a:cubicBezTo>
                    <a:cubicBezTo>
                      <a:pt x="110" y="98"/>
                      <a:pt x="110" y="98"/>
                      <a:pt x="110" y="98"/>
                    </a:cubicBezTo>
                    <a:cubicBezTo>
                      <a:pt x="111" y="98"/>
                      <a:pt x="113" y="97"/>
                      <a:pt x="113" y="95"/>
                    </a:cubicBezTo>
                    <a:cubicBezTo>
                      <a:pt x="113" y="94"/>
                      <a:pt x="111" y="92"/>
                      <a:pt x="110" y="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  <p:sp>
            <p:nvSpPr>
              <p:cNvPr id="16" name="Freeform 255">
                <a:extLst>
                  <a:ext uri="{FF2B5EF4-FFF2-40B4-BE49-F238E27FC236}">
                    <a16:creationId xmlns:a16="http://schemas.microsoft.com/office/drawing/2014/main" id="{10F37CC8-7B88-F77A-7E08-DC5F925C53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8" y="2614"/>
                <a:ext cx="238" cy="147"/>
              </a:xfrm>
              <a:custGeom>
                <a:avLst/>
                <a:gdLst>
                  <a:gd name="T0" fmla="*/ 5 w 98"/>
                  <a:gd name="T1" fmla="*/ 58 h 60"/>
                  <a:gd name="T2" fmla="*/ 5 w 98"/>
                  <a:gd name="T3" fmla="*/ 59 h 60"/>
                  <a:gd name="T4" fmla="*/ 13 w 98"/>
                  <a:gd name="T5" fmla="*/ 60 h 60"/>
                  <a:gd name="T6" fmla="*/ 13 w 98"/>
                  <a:gd name="T7" fmla="*/ 60 h 60"/>
                  <a:gd name="T8" fmla="*/ 19 w 98"/>
                  <a:gd name="T9" fmla="*/ 55 h 60"/>
                  <a:gd name="T10" fmla="*/ 19 w 98"/>
                  <a:gd name="T11" fmla="*/ 55 h 60"/>
                  <a:gd name="T12" fmla="*/ 20 w 98"/>
                  <a:gd name="T13" fmla="*/ 47 h 60"/>
                  <a:gd name="T14" fmla="*/ 20 w 98"/>
                  <a:gd name="T15" fmla="*/ 46 h 60"/>
                  <a:gd name="T16" fmla="*/ 37 w 98"/>
                  <a:gd name="T17" fmla="*/ 29 h 60"/>
                  <a:gd name="T18" fmla="*/ 43 w 98"/>
                  <a:gd name="T19" fmla="*/ 30 h 60"/>
                  <a:gd name="T20" fmla="*/ 44 w 98"/>
                  <a:gd name="T21" fmla="*/ 29 h 60"/>
                  <a:gd name="T22" fmla="*/ 50 w 98"/>
                  <a:gd name="T23" fmla="*/ 36 h 60"/>
                  <a:gd name="T24" fmla="*/ 50 w 98"/>
                  <a:gd name="T25" fmla="*/ 42 h 60"/>
                  <a:gd name="T26" fmla="*/ 55 w 98"/>
                  <a:gd name="T27" fmla="*/ 48 h 60"/>
                  <a:gd name="T28" fmla="*/ 55 w 98"/>
                  <a:gd name="T29" fmla="*/ 48 h 60"/>
                  <a:gd name="T30" fmla="*/ 62 w 98"/>
                  <a:gd name="T31" fmla="*/ 49 h 60"/>
                  <a:gd name="T32" fmla="*/ 62 w 98"/>
                  <a:gd name="T33" fmla="*/ 49 h 60"/>
                  <a:gd name="T34" fmla="*/ 69 w 98"/>
                  <a:gd name="T35" fmla="*/ 44 h 60"/>
                  <a:gd name="T36" fmla="*/ 69 w 98"/>
                  <a:gd name="T37" fmla="*/ 44 h 60"/>
                  <a:gd name="T38" fmla="*/ 70 w 98"/>
                  <a:gd name="T39" fmla="*/ 36 h 60"/>
                  <a:gd name="T40" fmla="*/ 69 w 98"/>
                  <a:gd name="T41" fmla="*/ 36 h 60"/>
                  <a:gd name="T42" fmla="*/ 85 w 98"/>
                  <a:gd name="T43" fmla="*/ 21 h 60"/>
                  <a:gd name="T44" fmla="*/ 91 w 98"/>
                  <a:gd name="T45" fmla="*/ 21 h 60"/>
                  <a:gd name="T46" fmla="*/ 97 w 98"/>
                  <a:gd name="T47" fmla="*/ 16 h 60"/>
                  <a:gd name="T48" fmla="*/ 97 w 98"/>
                  <a:gd name="T49" fmla="*/ 16 h 60"/>
                  <a:gd name="T50" fmla="*/ 98 w 98"/>
                  <a:gd name="T51" fmla="*/ 8 h 60"/>
                  <a:gd name="T52" fmla="*/ 93 w 98"/>
                  <a:gd name="T53" fmla="*/ 2 h 60"/>
                  <a:gd name="T54" fmla="*/ 93 w 98"/>
                  <a:gd name="T55" fmla="*/ 2 h 60"/>
                  <a:gd name="T56" fmla="*/ 93 w 98"/>
                  <a:gd name="T57" fmla="*/ 2 h 60"/>
                  <a:gd name="T58" fmla="*/ 85 w 98"/>
                  <a:gd name="T59" fmla="*/ 1 h 60"/>
                  <a:gd name="T60" fmla="*/ 79 w 98"/>
                  <a:gd name="T61" fmla="*/ 6 h 60"/>
                  <a:gd name="T62" fmla="*/ 78 w 98"/>
                  <a:gd name="T63" fmla="*/ 14 h 60"/>
                  <a:gd name="T64" fmla="*/ 78 w 98"/>
                  <a:gd name="T65" fmla="*/ 14 h 60"/>
                  <a:gd name="T66" fmla="*/ 78 w 98"/>
                  <a:gd name="T67" fmla="*/ 14 h 60"/>
                  <a:gd name="T68" fmla="*/ 63 w 98"/>
                  <a:gd name="T69" fmla="*/ 29 h 60"/>
                  <a:gd name="T70" fmla="*/ 57 w 98"/>
                  <a:gd name="T71" fmla="*/ 29 h 60"/>
                  <a:gd name="T72" fmla="*/ 57 w 98"/>
                  <a:gd name="T73" fmla="*/ 29 h 60"/>
                  <a:gd name="T74" fmla="*/ 56 w 98"/>
                  <a:gd name="T75" fmla="*/ 29 h 60"/>
                  <a:gd name="T76" fmla="*/ 50 w 98"/>
                  <a:gd name="T77" fmla="*/ 23 h 60"/>
                  <a:gd name="T78" fmla="*/ 50 w 98"/>
                  <a:gd name="T79" fmla="*/ 17 h 60"/>
                  <a:gd name="T80" fmla="*/ 45 w 98"/>
                  <a:gd name="T81" fmla="*/ 11 h 60"/>
                  <a:gd name="T82" fmla="*/ 38 w 98"/>
                  <a:gd name="T83" fmla="*/ 10 h 60"/>
                  <a:gd name="T84" fmla="*/ 32 w 98"/>
                  <a:gd name="T85" fmla="*/ 15 h 60"/>
                  <a:gd name="T86" fmla="*/ 31 w 98"/>
                  <a:gd name="T87" fmla="*/ 22 h 60"/>
                  <a:gd name="T88" fmla="*/ 31 w 98"/>
                  <a:gd name="T89" fmla="*/ 23 h 60"/>
                  <a:gd name="T90" fmla="*/ 14 w 98"/>
                  <a:gd name="T91" fmla="*/ 40 h 60"/>
                  <a:gd name="T92" fmla="*/ 8 w 98"/>
                  <a:gd name="T93" fmla="*/ 40 h 60"/>
                  <a:gd name="T94" fmla="*/ 8 w 98"/>
                  <a:gd name="T95" fmla="*/ 40 h 60"/>
                  <a:gd name="T96" fmla="*/ 2 w 98"/>
                  <a:gd name="T97" fmla="*/ 45 h 60"/>
                  <a:gd name="T98" fmla="*/ 1 w 98"/>
                  <a:gd name="T99" fmla="*/ 52 h 60"/>
                  <a:gd name="T100" fmla="*/ 5 w 98"/>
                  <a:gd name="T101" fmla="*/ 58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8" h="60">
                    <a:moveTo>
                      <a:pt x="5" y="58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8" y="60"/>
                      <a:pt x="10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6" y="59"/>
                      <a:pt x="18" y="57"/>
                      <a:pt x="19" y="55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21" y="52"/>
                      <a:pt x="21" y="50"/>
                      <a:pt x="20" y="47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9" y="30"/>
                      <a:pt x="41" y="30"/>
                      <a:pt x="43" y="30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49" y="38"/>
                      <a:pt x="49" y="40"/>
                      <a:pt x="50" y="42"/>
                    </a:cubicBezTo>
                    <a:cubicBezTo>
                      <a:pt x="51" y="44"/>
                      <a:pt x="52" y="46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7" y="49"/>
                      <a:pt x="60" y="50"/>
                      <a:pt x="62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5" y="48"/>
                      <a:pt x="67" y="47"/>
                      <a:pt x="69" y="44"/>
                    </a:cubicBezTo>
                    <a:cubicBezTo>
                      <a:pt x="69" y="44"/>
                      <a:pt x="69" y="44"/>
                      <a:pt x="69" y="44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85" y="21"/>
                      <a:pt x="85" y="21"/>
                      <a:pt x="85" y="21"/>
                    </a:cubicBezTo>
                    <a:cubicBezTo>
                      <a:pt x="87" y="21"/>
                      <a:pt x="89" y="21"/>
                      <a:pt x="91" y="21"/>
                    </a:cubicBezTo>
                    <a:cubicBezTo>
                      <a:pt x="93" y="20"/>
                      <a:pt x="95" y="18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8" y="14"/>
                      <a:pt x="98" y="11"/>
                      <a:pt x="98" y="8"/>
                    </a:cubicBezTo>
                    <a:cubicBezTo>
                      <a:pt x="97" y="6"/>
                      <a:pt x="95" y="4"/>
                      <a:pt x="93" y="2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1" y="1"/>
                      <a:pt x="88" y="0"/>
                      <a:pt x="85" y="1"/>
                    </a:cubicBezTo>
                    <a:cubicBezTo>
                      <a:pt x="83" y="2"/>
                      <a:pt x="80" y="3"/>
                      <a:pt x="79" y="6"/>
                    </a:cubicBezTo>
                    <a:cubicBezTo>
                      <a:pt x="78" y="8"/>
                      <a:pt x="77" y="11"/>
                      <a:pt x="78" y="14"/>
                    </a:cubicBezTo>
                    <a:cubicBezTo>
                      <a:pt x="78" y="14"/>
                      <a:pt x="78" y="14"/>
                      <a:pt x="78" y="14"/>
                    </a:cubicBezTo>
                    <a:cubicBezTo>
                      <a:pt x="78" y="14"/>
                      <a:pt x="78" y="14"/>
                      <a:pt x="78" y="14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1" y="29"/>
                      <a:pt x="59" y="29"/>
                      <a:pt x="57" y="29"/>
                    </a:cubicBezTo>
                    <a:cubicBezTo>
                      <a:pt x="57" y="29"/>
                      <a:pt x="57" y="29"/>
                      <a:pt x="57" y="29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51" y="21"/>
                      <a:pt x="51" y="19"/>
                      <a:pt x="50" y="17"/>
                    </a:cubicBezTo>
                    <a:cubicBezTo>
                      <a:pt x="50" y="15"/>
                      <a:pt x="48" y="12"/>
                      <a:pt x="45" y="11"/>
                    </a:cubicBezTo>
                    <a:cubicBezTo>
                      <a:pt x="43" y="9"/>
                      <a:pt x="40" y="9"/>
                      <a:pt x="38" y="10"/>
                    </a:cubicBezTo>
                    <a:cubicBezTo>
                      <a:pt x="35" y="10"/>
                      <a:pt x="33" y="12"/>
                      <a:pt x="32" y="15"/>
                    </a:cubicBezTo>
                    <a:cubicBezTo>
                      <a:pt x="30" y="17"/>
                      <a:pt x="30" y="20"/>
                      <a:pt x="31" y="22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2" y="39"/>
                      <a:pt x="10" y="39"/>
                      <a:pt x="8" y="40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5" y="41"/>
                      <a:pt x="3" y="42"/>
                      <a:pt x="2" y="45"/>
                    </a:cubicBezTo>
                    <a:cubicBezTo>
                      <a:pt x="0" y="47"/>
                      <a:pt x="0" y="50"/>
                      <a:pt x="1" y="52"/>
                    </a:cubicBezTo>
                    <a:cubicBezTo>
                      <a:pt x="1" y="55"/>
                      <a:pt x="3" y="57"/>
                      <a:pt x="5" y="5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</p:grpSp>
        <p:grpSp>
          <p:nvGrpSpPr>
            <p:cNvPr id="11" name="Group 124">
              <a:extLst>
                <a:ext uri="{FF2B5EF4-FFF2-40B4-BE49-F238E27FC236}">
                  <a16:creationId xmlns:a16="http://schemas.microsoft.com/office/drawing/2014/main" id="{8C51B3E8-FFA2-1A28-22D9-59CD365512C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88763" y="1866192"/>
              <a:ext cx="889569" cy="1022451"/>
              <a:chOff x="6115" y="1575"/>
              <a:chExt cx="241" cy="277"/>
            </a:xfrm>
          </p:grpSpPr>
          <p:sp>
            <p:nvSpPr>
              <p:cNvPr id="12" name="AutoShape 123">
                <a:extLst>
                  <a:ext uri="{FF2B5EF4-FFF2-40B4-BE49-F238E27FC236}">
                    <a16:creationId xmlns:a16="http://schemas.microsoft.com/office/drawing/2014/main" id="{2EDCB1C5-8E32-7B24-548F-0EBE4D76E145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6115" y="1575"/>
                <a:ext cx="241" cy="2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  <p:sp>
            <p:nvSpPr>
              <p:cNvPr id="13" name="Freeform 125">
                <a:extLst>
                  <a:ext uri="{FF2B5EF4-FFF2-40B4-BE49-F238E27FC236}">
                    <a16:creationId xmlns:a16="http://schemas.microsoft.com/office/drawing/2014/main" id="{45FA0CFA-0541-3108-6375-2874EBCF7B4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121" y="1593"/>
                <a:ext cx="213" cy="234"/>
              </a:xfrm>
              <a:custGeom>
                <a:avLst/>
                <a:gdLst>
                  <a:gd name="T0" fmla="*/ 79 w 98"/>
                  <a:gd name="T1" fmla="*/ 0 h 112"/>
                  <a:gd name="T2" fmla="*/ 59 w 98"/>
                  <a:gd name="T3" fmla="*/ 19 h 112"/>
                  <a:gd name="T4" fmla="*/ 60 w 98"/>
                  <a:gd name="T5" fmla="*/ 23 h 112"/>
                  <a:gd name="T6" fmla="*/ 31 w 98"/>
                  <a:gd name="T7" fmla="*/ 41 h 112"/>
                  <a:gd name="T8" fmla="*/ 19 w 98"/>
                  <a:gd name="T9" fmla="*/ 37 h 112"/>
                  <a:gd name="T10" fmla="*/ 0 w 98"/>
                  <a:gd name="T11" fmla="*/ 56 h 112"/>
                  <a:gd name="T12" fmla="*/ 19 w 98"/>
                  <a:gd name="T13" fmla="*/ 76 h 112"/>
                  <a:gd name="T14" fmla="*/ 31 w 98"/>
                  <a:gd name="T15" fmla="*/ 72 h 112"/>
                  <a:gd name="T16" fmla="*/ 60 w 98"/>
                  <a:gd name="T17" fmla="*/ 90 h 112"/>
                  <a:gd name="T18" fmla="*/ 59 w 98"/>
                  <a:gd name="T19" fmla="*/ 93 h 112"/>
                  <a:gd name="T20" fmla="*/ 79 w 98"/>
                  <a:gd name="T21" fmla="*/ 112 h 112"/>
                  <a:gd name="T22" fmla="*/ 98 w 98"/>
                  <a:gd name="T23" fmla="*/ 93 h 112"/>
                  <a:gd name="T24" fmla="*/ 79 w 98"/>
                  <a:gd name="T25" fmla="*/ 74 h 112"/>
                  <a:gd name="T26" fmla="*/ 67 w 98"/>
                  <a:gd name="T27" fmla="*/ 78 h 112"/>
                  <a:gd name="T28" fmla="*/ 38 w 98"/>
                  <a:gd name="T29" fmla="*/ 60 h 112"/>
                  <a:gd name="T30" fmla="*/ 38 w 98"/>
                  <a:gd name="T31" fmla="*/ 56 h 112"/>
                  <a:gd name="T32" fmla="*/ 38 w 98"/>
                  <a:gd name="T33" fmla="*/ 53 h 112"/>
                  <a:gd name="T34" fmla="*/ 67 w 98"/>
                  <a:gd name="T35" fmla="*/ 35 h 112"/>
                  <a:gd name="T36" fmla="*/ 79 w 98"/>
                  <a:gd name="T37" fmla="*/ 39 h 112"/>
                  <a:gd name="T38" fmla="*/ 98 w 98"/>
                  <a:gd name="T39" fmla="*/ 19 h 112"/>
                  <a:gd name="T40" fmla="*/ 79 w 98"/>
                  <a:gd name="T4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8" h="112">
                    <a:moveTo>
                      <a:pt x="79" y="0"/>
                    </a:moveTo>
                    <a:cubicBezTo>
                      <a:pt x="68" y="0"/>
                      <a:pt x="59" y="9"/>
                      <a:pt x="59" y="19"/>
                    </a:cubicBezTo>
                    <a:cubicBezTo>
                      <a:pt x="59" y="21"/>
                      <a:pt x="59" y="22"/>
                      <a:pt x="60" y="23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27" y="38"/>
                      <a:pt x="23" y="37"/>
                      <a:pt x="19" y="37"/>
                    </a:cubicBezTo>
                    <a:cubicBezTo>
                      <a:pt x="8" y="37"/>
                      <a:pt x="0" y="46"/>
                      <a:pt x="0" y="56"/>
                    </a:cubicBezTo>
                    <a:cubicBezTo>
                      <a:pt x="0" y="67"/>
                      <a:pt x="8" y="76"/>
                      <a:pt x="19" y="76"/>
                    </a:cubicBezTo>
                    <a:cubicBezTo>
                      <a:pt x="23" y="76"/>
                      <a:pt x="27" y="74"/>
                      <a:pt x="31" y="72"/>
                    </a:cubicBezTo>
                    <a:cubicBezTo>
                      <a:pt x="60" y="90"/>
                      <a:pt x="60" y="90"/>
                      <a:pt x="60" y="90"/>
                    </a:cubicBezTo>
                    <a:cubicBezTo>
                      <a:pt x="59" y="91"/>
                      <a:pt x="59" y="92"/>
                      <a:pt x="59" y="93"/>
                    </a:cubicBezTo>
                    <a:cubicBezTo>
                      <a:pt x="59" y="104"/>
                      <a:pt x="68" y="112"/>
                      <a:pt x="79" y="112"/>
                    </a:cubicBezTo>
                    <a:cubicBezTo>
                      <a:pt x="89" y="112"/>
                      <a:pt x="98" y="104"/>
                      <a:pt x="98" y="93"/>
                    </a:cubicBezTo>
                    <a:cubicBezTo>
                      <a:pt x="98" y="82"/>
                      <a:pt x="89" y="74"/>
                      <a:pt x="79" y="74"/>
                    </a:cubicBezTo>
                    <a:cubicBezTo>
                      <a:pt x="74" y="74"/>
                      <a:pt x="70" y="75"/>
                      <a:pt x="67" y="78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9"/>
                      <a:pt x="38" y="57"/>
                      <a:pt x="38" y="56"/>
                    </a:cubicBezTo>
                    <a:cubicBezTo>
                      <a:pt x="38" y="55"/>
                      <a:pt x="38" y="54"/>
                      <a:pt x="38" y="53"/>
                    </a:cubicBezTo>
                    <a:cubicBezTo>
                      <a:pt x="67" y="35"/>
                      <a:pt x="67" y="35"/>
                      <a:pt x="67" y="35"/>
                    </a:cubicBezTo>
                    <a:cubicBezTo>
                      <a:pt x="70" y="37"/>
                      <a:pt x="74" y="39"/>
                      <a:pt x="79" y="39"/>
                    </a:cubicBezTo>
                    <a:cubicBezTo>
                      <a:pt x="89" y="39"/>
                      <a:pt x="98" y="30"/>
                      <a:pt x="98" y="19"/>
                    </a:cubicBezTo>
                    <a:cubicBezTo>
                      <a:pt x="98" y="9"/>
                      <a:pt x="89" y="0"/>
                      <a:pt x="7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</p:grpSp>
      </p:grp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C066DB2-C243-23DD-BC8B-C4588E8F1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5D20-90C6-47BB-A188-49E443ACD015}" type="slidenum">
              <a:rPr lang="hu-HU" smtClean="0">
                <a:latin typeface="Avenir Light" panose="020B0402020203020204" pitchFamily="34" charset="77"/>
              </a:rPr>
              <a:pPr/>
              <a:t>11</a:t>
            </a:fld>
            <a:endParaRPr lang="hu-HU">
              <a:latin typeface="Avenir Light" panose="020B0402020203020204" pitchFamily="34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B5C235-2B68-F161-3865-97CA9CF50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619" y="665253"/>
            <a:ext cx="8880763" cy="1012009"/>
          </a:xfrm>
        </p:spPr>
        <p:txBody>
          <a:bodyPr/>
          <a:lstStyle/>
          <a:p>
            <a:pPr algn="ctr"/>
            <a:r>
              <a:rPr lang="en-AU">
                <a:solidFill>
                  <a:srgbClr val="7F7F7F"/>
                </a:solidFill>
              </a:rPr>
              <a:t>Agenda</a:t>
            </a:r>
            <a:endParaRPr lang="en-AU">
              <a:solidFill>
                <a:srgbClr val="7F7F7F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2EDC7B-1B3D-330F-4D3D-1785A52A749D}"/>
              </a:ext>
            </a:extLst>
          </p:cNvPr>
          <p:cNvSpPr/>
          <p:nvPr/>
        </p:nvSpPr>
        <p:spPr>
          <a:xfrm>
            <a:off x="247973" y="1275907"/>
            <a:ext cx="5669647" cy="4444409"/>
          </a:xfrm>
          <a:prstGeom prst="rect">
            <a:avLst/>
          </a:prstGeom>
          <a:solidFill>
            <a:srgbClr val="F2F2F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924CC-9C72-BA4B-9D15-39693858C792}"/>
              </a:ext>
            </a:extLst>
          </p:cNvPr>
          <p:cNvSpPr/>
          <p:nvPr/>
        </p:nvSpPr>
        <p:spPr>
          <a:xfrm>
            <a:off x="9145913" y="1275907"/>
            <a:ext cx="2570401" cy="4444409"/>
          </a:xfrm>
          <a:prstGeom prst="rect">
            <a:avLst/>
          </a:prstGeom>
          <a:solidFill>
            <a:srgbClr val="F2F2F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6390D5B-ED12-FC63-B0E0-206859EA96C7}"/>
              </a:ext>
            </a:extLst>
          </p:cNvPr>
          <p:cNvSpPr/>
          <p:nvPr/>
        </p:nvSpPr>
        <p:spPr>
          <a:xfrm>
            <a:off x="12325350" y="0"/>
            <a:ext cx="1924050" cy="11811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/>
              <a:t>Misi</a:t>
            </a:r>
          </a:p>
        </p:txBody>
      </p:sp>
    </p:spTree>
    <p:extLst>
      <p:ext uri="{BB962C8B-B14F-4D97-AF65-F5344CB8AC3E}">
        <p14:creationId xmlns:p14="http://schemas.microsoft.com/office/powerpoint/2010/main" val="4253101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634B4-A093-716A-D671-C9648B605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CEB6C7F-D985-A27E-0EB9-4F98F8B920D4}"/>
              </a:ext>
            </a:extLst>
          </p:cNvPr>
          <p:cNvSpPr/>
          <p:nvPr/>
        </p:nvSpPr>
        <p:spPr>
          <a:xfrm>
            <a:off x="9132000" y="3411604"/>
            <a:ext cx="3060000" cy="3773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B002F9-FAFA-BF3B-422F-42E4122AE0DB}"/>
              </a:ext>
            </a:extLst>
          </p:cNvPr>
          <p:cNvSpPr/>
          <p:nvPr/>
        </p:nvSpPr>
        <p:spPr>
          <a:xfrm>
            <a:off x="6088000" y="3411604"/>
            <a:ext cx="3060000" cy="377371"/>
          </a:xfrm>
          <a:prstGeom prst="rect">
            <a:avLst/>
          </a:prstGeom>
          <a:solidFill>
            <a:srgbClr val="01A9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BF49A8-448A-3813-B4A3-CC6296AA11AE}"/>
              </a:ext>
            </a:extLst>
          </p:cNvPr>
          <p:cNvSpPr/>
          <p:nvPr/>
        </p:nvSpPr>
        <p:spPr>
          <a:xfrm>
            <a:off x="3044000" y="3411604"/>
            <a:ext cx="3060000" cy="377371"/>
          </a:xfrm>
          <a:prstGeom prst="rect">
            <a:avLst/>
          </a:prstGeom>
          <a:solidFill>
            <a:srgbClr val="65BD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026C09-7EF0-7081-77BF-EDB734A1492A}"/>
              </a:ext>
            </a:extLst>
          </p:cNvPr>
          <p:cNvSpPr/>
          <p:nvPr/>
        </p:nvSpPr>
        <p:spPr>
          <a:xfrm>
            <a:off x="-306" y="3411604"/>
            <a:ext cx="3060000" cy="377371"/>
          </a:xfrm>
          <a:prstGeom prst="rect">
            <a:avLst/>
          </a:prstGeom>
          <a:solidFill>
            <a:srgbClr val="90CA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71A9C-967F-51A1-50EE-444D7EA6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>
                <a:solidFill>
                  <a:srgbClr val="7F7F7F"/>
                </a:solidFill>
              </a:rPr>
              <a:t>Our Neo4j integration is running on a server and uses the standardized datasets as inputs to create a network graph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46B07C-B564-19D1-DC4C-FB59FEE8F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5D20-90C6-47BB-A188-49E443ACD015}" type="slidenum">
              <a:rPr lang="hu-HU" smtClean="0"/>
              <a:pPr/>
              <a:t>12</a:t>
            </a:fld>
            <a:endParaRPr lang="hu-H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3D1A65D-28DC-6D4C-E915-16A73899410C}"/>
              </a:ext>
            </a:extLst>
          </p:cNvPr>
          <p:cNvSpPr/>
          <p:nvPr/>
        </p:nvSpPr>
        <p:spPr>
          <a:xfrm>
            <a:off x="953106" y="4118632"/>
            <a:ext cx="1153177" cy="1153177"/>
          </a:xfrm>
          <a:prstGeom prst="ellipse">
            <a:avLst/>
          </a:prstGeom>
          <a:solidFill>
            <a:srgbClr val="83CB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r>
              <a:rPr lang="en-AU" sz="4400">
                <a:latin typeface="Avenir Book" panose="02000503020000020003" pitchFamily="2" charset="0"/>
              </a:rPr>
              <a:t>1.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DBA8786-A41A-95B0-1697-048F8ABAC10E}"/>
              </a:ext>
            </a:extLst>
          </p:cNvPr>
          <p:cNvSpPr/>
          <p:nvPr/>
        </p:nvSpPr>
        <p:spPr>
          <a:xfrm>
            <a:off x="4005257" y="1928769"/>
            <a:ext cx="1153177" cy="1153177"/>
          </a:xfrm>
          <a:prstGeom prst="ellipse">
            <a:avLst/>
          </a:prstGeom>
          <a:solidFill>
            <a:srgbClr val="65BD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r>
              <a:rPr lang="en-AU" sz="4400">
                <a:latin typeface="Avenir Book" panose="02000503020000020003" pitchFamily="2" charset="0"/>
              </a:rPr>
              <a:t>2.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3CE9422-00B8-FA45-B44C-3B8A7806F6C7}"/>
              </a:ext>
            </a:extLst>
          </p:cNvPr>
          <p:cNvSpPr/>
          <p:nvPr/>
        </p:nvSpPr>
        <p:spPr>
          <a:xfrm>
            <a:off x="7041412" y="4118632"/>
            <a:ext cx="1153177" cy="1153177"/>
          </a:xfrm>
          <a:prstGeom prst="ellipse">
            <a:avLst/>
          </a:prstGeom>
          <a:solidFill>
            <a:srgbClr val="01A9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r>
              <a:rPr lang="en-AU" sz="4400">
                <a:latin typeface="Avenir Book" panose="02000503020000020003" pitchFamily="2" charset="0"/>
              </a:rPr>
              <a:t>3.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715D8A6-D429-92F7-F48C-89D9F64B87AE}"/>
              </a:ext>
            </a:extLst>
          </p:cNvPr>
          <p:cNvSpPr/>
          <p:nvPr/>
        </p:nvSpPr>
        <p:spPr>
          <a:xfrm>
            <a:off x="10085412" y="1928769"/>
            <a:ext cx="1153177" cy="115317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r>
              <a:rPr lang="en-AU" sz="4400">
                <a:latin typeface="Avenir Book" panose="02000503020000020003" pitchFamily="2" charset="0"/>
              </a:rPr>
              <a:t>4.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A803264-1562-F863-00FC-5FDB76F1E619}"/>
              </a:ext>
            </a:extLst>
          </p:cNvPr>
          <p:cNvCxnSpPr>
            <a:cxnSpLocks/>
          </p:cNvCxnSpPr>
          <p:nvPr/>
        </p:nvCxnSpPr>
        <p:spPr>
          <a:xfrm>
            <a:off x="4581845" y="3081946"/>
            <a:ext cx="0" cy="518343"/>
          </a:xfrm>
          <a:prstGeom prst="line">
            <a:avLst/>
          </a:prstGeom>
          <a:ln w="38100">
            <a:solidFill>
              <a:srgbClr val="65B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106A516-4B94-4B63-3296-69CC4C864FFB}"/>
              </a:ext>
            </a:extLst>
          </p:cNvPr>
          <p:cNvCxnSpPr>
            <a:cxnSpLocks/>
          </p:cNvCxnSpPr>
          <p:nvPr/>
        </p:nvCxnSpPr>
        <p:spPr>
          <a:xfrm flipV="1">
            <a:off x="1529694" y="3600289"/>
            <a:ext cx="0" cy="518343"/>
          </a:xfrm>
          <a:prstGeom prst="line">
            <a:avLst/>
          </a:prstGeom>
          <a:ln w="38100">
            <a:solidFill>
              <a:srgbClr val="83CB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2E0CAD6-3893-D810-E0F9-A6768738B766}"/>
              </a:ext>
            </a:extLst>
          </p:cNvPr>
          <p:cNvCxnSpPr>
            <a:cxnSpLocks/>
          </p:cNvCxnSpPr>
          <p:nvPr/>
        </p:nvCxnSpPr>
        <p:spPr>
          <a:xfrm flipV="1">
            <a:off x="7618000" y="3600289"/>
            <a:ext cx="0" cy="518343"/>
          </a:xfrm>
          <a:prstGeom prst="line">
            <a:avLst/>
          </a:prstGeom>
          <a:ln w="38100">
            <a:solidFill>
              <a:srgbClr val="01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3AAF86D-921E-51FF-177D-6B5135E0511D}"/>
              </a:ext>
            </a:extLst>
          </p:cNvPr>
          <p:cNvCxnSpPr>
            <a:cxnSpLocks/>
          </p:cNvCxnSpPr>
          <p:nvPr/>
        </p:nvCxnSpPr>
        <p:spPr>
          <a:xfrm flipV="1">
            <a:off x="10662000" y="3081946"/>
            <a:ext cx="0" cy="32965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8B4CAFAB-B9AB-D323-02BC-72CD5BDD60E5}"/>
              </a:ext>
            </a:extLst>
          </p:cNvPr>
          <p:cNvSpPr/>
          <p:nvPr/>
        </p:nvSpPr>
        <p:spPr>
          <a:xfrm>
            <a:off x="-305" y="1976008"/>
            <a:ext cx="3075988" cy="1156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2000" b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Neo4j connection (</a:t>
            </a:r>
            <a:r>
              <a:rPr lang="en-AU" sz="2000" b="1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AuraDB</a:t>
            </a:r>
            <a:r>
              <a:rPr lang="en-AU" sz="2000" b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)</a:t>
            </a:r>
          </a:p>
          <a:p>
            <a:pPr algn="ctr"/>
            <a:r>
              <a:rPr lang="en-AU" sz="160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Set up connection to a common instance on </a:t>
            </a:r>
            <a:r>
              <a:rPr lang="en-AU" sz="1600" err="1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AuraDB</a:t>
            </a:r>
            <a:r>
              <a:rPr lang="en-AU" sz="160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 (free).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A155B6C-ACEB-B0B2-47DC-D14BFB629124}"/>
              </a:ext>
            </a:extLst>
          </p:cNvPr>
          <p:cNvSpPr/>
          <p:nvPr/>
        </p:nvSpPr>
        <p:spPr>
          <a:xfrm>
            <a:off x="6096000" y="1976008"/>
            <a:ext cx="3044001" cy="1156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2000" b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Add </a:t>
            </a:r>
            <a:r>
              <a:rPr lang="hu-HU" sz="2000" b="1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edges</a:t>
            </a:r>
            <a:br>
              <a:rPr lang="hu-HU" sz="2000" b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</a:br>
            <a:r>
              <a:rPr lang="hu-HU" sz="2000" b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 (</a:t>
            </a:r>
            <a:r>
              <a:rPr lang="en-GB" sz="2000" b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Neo4j </a:t>
            </a:r>
            <a:r>
              <a:rPr lang="hu-HU" sz="2000" b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W</a:t>
            </a:r>
            <a:r>
              <a:rPr lang="en-GB" sz="2000" b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rite</a:t>
            </a:r>
            <a:r>
              <a:rPr lang="hu-HU" sz="2000" b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r)</a:t>
            </a:r>
            <a:endParaRPr lang="en-GB" sz="2000" b="1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  <a:p>
            <a:pPr algn="ctr"/>
            <a:r>
              <a:rPr lang="en-GB" sz="160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Adding artist exhibitions as edges of the graph, creating connections between nodes</a:t>
            </a:r>
            <a:endParaRPr lang="en-AU" sz="160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3D27020-BEA4-67D6-3107-3BAF4C03C751}"/>
              </a:ext>
            </a:extLst>
          </p:cNvPr>
          <p:cNvSpPr/>
          <p:nvPr/>
        </p:nvSpPr>
        <p:spPr>
          <a:xfrm>
            <a:off x="3059692" y="3828045"/>
            <a:ext cx="3044307" cy="1156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hu-HU" sz="2000" b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Add </a:t>
            </a:r>
            <a:r>
              <a:rPr lang="hu-HU" sz="2000" b="1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nodes</a:t>
            </a:r>
            <a:r>
              <a:rPr lang="hu-HU" sz="2000" b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 </a:t>
            </a:r>
            <a:br>
              <a:rPr lang="hu-HU" sz="2000" b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</a:br>
            <a:r>
              <a:rPr lang="hu-HU" sz="2000" b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(</a:t>
            </a:r>
            <a:r>
              <a:rPr lang="en-GB" sz="2000" b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Neo4j </a:t>
            </a:r>
            <a:r>
              <a:rPr lang="hu-HU" sz="2000" b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W</a:t>
            </a:r>
            <a:r>
              <a:rPr lang="en-GB" sz="2000" b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rite</a:t>
            </a:r>
            <a:r>
              <a:rPr lang="hu-HU" sz="2000" b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r)</a:t>
            </a:r>
            <a:endParaRPr lang="en-GB" sz="2000" b="1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  <a:p>
            <a:pPr algn="ctr">
              <a:spcAft>
                <a:spcPts val="300"/>
              </a:spcAft>
            </a:pPr>
            <a:r>
              <a:rPr lang="en-GB" sz="1600" b="1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Adding artist names as nodes of the graph. Two inputs used:</a:t>
            </a:r>
          </a:p>
          <a:p>
            <a:pPr marL="590550" indent="-230188">
              <a:buFont typeface="Arial" panose="020B0604020202020204" pitchFamily="34" charset="0"/>
              <a:buChar char="•"/>
            </a:pPr>
            <a:r>
              <a:rPr lang="en-GB" sz="1400" b="1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Neo4j connection node</a:t>
            </a:r>
          </a:p>
          <a:p>
            <a:pPr marL="590550" indent="-230188">
              <a:buFont typeface="Arial" panose="020B0604020202020204" pitchFamily="34" charset="0"/>
              <a:buChar char="•"/>
            </a:pPr>
            <a:r>
              <a:rPr lang="en-GB" sz="1400" b="1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Artist table</a:t>
            </a:r>
          </a:p>
          <a:p>
            <a:pPr algn="ctr"/>
            <a:endParaRPr lang="en-AU" sz="1600">
              <a:solidFill>
                <a:schemeClr val="bg1">
                  <a:lumMod val="7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E2D94EF-8260-2423-D885-C0AB3B5D5D1E}"/>
              </a:ext>
            </a:extLst>
          </p:cNvPr>
          <p:cNvSpPr/>
          <p:nvPr/>
        </p:nvSpPr>
        <p:spPr>
          <a:xfrm>
            <a:off x="9164000" y="3828045"/>
            <a:ext cx="2996000" cy="1156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000" b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Graph</a:t>
            </a:r>
            <a:r>
              <a:rPr lang="hu-HU" sz="2000" b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GB" sz="2000" b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querying</a:t>
            </a:r>
            <a:r>
              <a:rPr lang="hu-HU" sz="2000" b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 (</a:t>
            </a:r>
            <a:r>
              <a:rPr lang="en-GB" sz="2000" b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Reader</a:t>
            </a:r>
            <a:r>
              <a:rPr lang="hu-HU" sz="2000" b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)</a:t>
            </a:r>
            <a:endParaRPr lang="en-GB" sz="2000" b="1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  <a:p>
            <a:pPr algn="ctr"/>
            <a:r>
              <a:rPr lang="en-GB" sz="160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Analysing the final graph and answering analytical questions</a:t>
            </a:r>
            <a:endParaRPr lang="hu-HU" sz="160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  <a:p>
            <a:pPr marL="590550" indent="-230188">
              <a:buFont typeface="Arial" panose="020B0604020202020204" pitchFamily="34" charset="0"/>
              <a:buChar char="•"/>
            </a:pPr>
            <a:r>
              <a:rPr lang="en-GB" sz="1600" b="1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Neo4j connection node</a:t>
            </a:r>
          </a:p>
          <a:p>
            <a:pPr marL="590550" indent="-230188">
              <a:buFont typeface="Arial" panose="020B0604020202020204" pitchFamily="34" charset="0"/>
              <a:buChar char="•"/>
            </a:pPr>
            <a:r>
              <a:rPr lang="en-GB" sz="1600" b="1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Artist table</a:t>
            </a:r>
            <a:endParaRPr lang="en-AU" sz="160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B5B221-B9B6-952A-7F7B-1D96DEBBEE34}"/>
              </a:ext>
            </a:extLst>
          </p:cNvPr>
          <p:cNvSpPr/>
          <p:nvPr/>
        </p:nvSpPr>
        <p:spPr>
          <a:xfrm>
            <a:off x="12325350" y="0"/>
            <a:ext cx="1924050" cy="11811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/>
              <a:t>Misi</a:t>
            </a:r>
          </a:p>
        </p:txBody>
      </p:sp>
    </p:spTree>
    <p:extLst>
      <p:ext uri="{BB962C8B-B14F-4D97-AF65-F5344CB8AC3E}">
        <p14:creationId xmlns:p14="http://schemas.microsoft.com/office/powerpoint/2010/main" val="744246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E4F3E-BFF6-48EF-B4E5-A01C240B6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600FC9E-75E0-5B69-542D-9DC793B079AC}"/>
              </a:ext>
            </a:extLst>
          </p:cNvPr>
          <p:cNvGrpSpPr/>
          <p:nvPr/>
        </p:nvGrpSpPr>
        <p:grpSpPr>
          <a:xfrm>
            <a:off x="321854" y="1633928"/>
            <a:ext cx="11394461" cy="3150544"/>
            <a:chOff x="321854" y="1633928"/>
            <a:chExt cx="11394461" cy="315054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75489B0-8B4F-BF5E-55C5-A9DFD4F5E468}"/>
                </a:ext>
              </a:extLst>
            </p:cNvPr>
            <p:cNvGrpSpPr/>
            <p:nvPr/>
          </p:nvGrpSpPr>
          <p:grpSpPr>
            <a:xfrm>
              <a:off x="321854" y="1633928"/>
              <a:ext cx="11394461" cy="3150544"/>
              <a:chOff x="321854" y="1633928"/>
              <a:chExt cx="11394461" cy="3150544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1BDEEA7A-42FA-EF05-5A02-EFEB52E11AFC}"/>
                  </a:ext>
                </a:extLst>
              </p:cNvPr>
              <p:cNvGrpSpPr/>
              <p:nvPr/>
            </p:nvGrpSpPr>
            <p:grpSpPr>
              <a:xfrm>
                <a:off x="321854" y="1633928"/>
                <a:ext cx="2820654" cy="3150544"/>
                <a:chOff x="157131" y="1633928"/>
                <a:chExt cx="2820654" cy="3150544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16C32C81-905C-4CB6-3F11-8835F9B4B027}"/>
                    </a:ext>
                  </a:extLst>
                </p:cNvPr>
                <p:cNvGrpSpPr/>
                <p:nvPr/>
              </p:nvGrpSpPr>
              <p:grpSpPr>
                <a:xfrm>
                  <a:off x="157131" y="1633928"/>
                  <a:ext cx="2820654" cy="2158586"/>
                  <a:chOff x="-92366" y="1633928"/>
                  <a:chExt cx="2820654" cy="2158586"/>
                </a:xfrm>
              </p:grpSpPr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9B8C509A-21A0-E0EE-0DB5-037D317C9341}"/>
                      </a:ext>
                    </a:extLst>
                  </p:cNvPr>
                  <p:cNvSpPr/>
                  <p:nvPr/>
                </p:nvSpPr>
                <p:spPr>
                  <a:xfrm>
                    <a:off x="574472" y="1633928"/>
                    <a:ext cx="1486978" cy="1486978"/>
                  </a:xfrm>
                  <a:prstGeom prst="ellipse">
                    <a:avLst/>
                  </a:prstGeom>
                  <a:solidFill>
                    <a:srgbClr val="01A9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7200">
                      <a:latin typeface="Avenir Book" panose="02000503020000020003" pitchFamily="2" charset="0"/>
                    </a:endParaRPr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EF546119-8F95-B19C-1325-67B1B7F584E6}"/>
                      </a:ext>
                    </a:extLst>
                  </p:cNvPr>
                  <p:cNvSpPr/>
                  <p:nvPr/>
                </p:nvSpPr>
                <p:spPr>
                  <a:xfrm>
                    <a:off x="-92366" y="3219141"/>
                    <a:ext cx="2820654" cy="5733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t"/>
                  <a:lstStyle/>
                  <a:p>
                    <a:pPr algn="ctr"/>
                    <a:r>
                      <a:rPr lang="en-AU" sz="2000" b="1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1. Executive Summary</a:t>
                    </a:r>
                  </a:p>
                </p:txBody>
              </p:sp>
            </p:grp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6CEA0531-2964-7134-B410-8FA29E16211D}"/>
                    </a:ext>
                  </a:extLst>
                </p:cNvPr>
                <p:cNvSpPr/>
                <p:nvPr/>
              </p:nvSpPr>
              <p:spPr>
                <a:xfrm>
                  <a:off x="284039" y="3725749"/>
                  <a:ext cx="2566839" cy="10587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AU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Summary of project scope, data source and aim of the analyses</a:t>
                  </a: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E9897D4-5FE2-933A-D23E-9EE5D1D013CD}"/>
                  </a:ext>
                </a:extLst>
              </p:cNvPr>
              <p:cNvGrpSpPr/>
              <p:nvPr/>
            </p:nvGrpSpPr>
            <p:grpSpPr>
              <a:xfrm>
                <a:off x="6070415" y="1633928"/>
                <a:ext cx="2928046" cy="3150544"/>
                <a:chOff x="6124048" y="1633928"/>
                <a:chExt cx="2928046" cy="3150544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493B94C5-E777-9340-00A6-605D2E4D3F37}"/>
                    </a:ext>
                  </a:extLst>
                </p:cNvPr>
                <p:cNvGrpSpPr/>
                <p:nvPr/>
              </p:nvGrpSpPr>
              <p:grpSpPr>
                <a:xfrm>
                  <a:off x="6124048" y="1633928"/>
                  <a:ext cx="2928046" cy="2158586"/>
                  <a:chOff x="6225248" y="1633928"/>
                  <a:chExt cx="2928046" cy="2158586"/>
                </a:xfrm>
              </p:grpSpPr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5447A533-7F66-82E0-24D2-6C308A81A506}"/>
                      </a:ext>
                    </a:extLst>
                  </p:cNvPr>
                  <p:cNvSpPr/>
                  <p:nvPr/>
                </p:nvSpPr>
                <p:spPr>
                  <a:xfrm>
                    <a:off x="6945782" y="1633928"/>
                    <a:ext cx="1486978" cy="1486978"/>
                  </a:xfrm>
                  <a:prstGeom prst="ellipse">
                    <a:avLst/>
                  </a:prstGeom>
                  <a:solidFill>
                    <a:srgbClr val="01A9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7200">
                      <a:latin typeface="Avenir Book" panose="02000503020000020003" pitchFamily="2" charset="0"/>
                    </a:endParaRPr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7A396437-E4A8-4B5A-9390-388FC4688069}"/>
                      </a:ext>
                    </a:extLst>
                  </p:cNvPr>
                  <p:cNvSpPr/>
                  <p:nvPr/>
                </p:nvSpPr>
                <p:spPr>
                  <a:xfrm>
                    <a:off x="6225248" y="3219141"/>
                    <a:ext cx="2928046" cy="5733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AU" sz="2000" b="1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3. Neo4j Operation</a:t>
                    </a:r>
                  </a:p>
                </p:txBody>
              </p:sp>
            </p:grp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0C74FD0D-36DC-B6C9-F5F7-D60412587A20}"/>
                    </a:ext>
                  </a:extLst>
                </p:cNvPr>
                <p:cNvSpPr/>
                <p:nvPr/>
              </p:nvSpPr>
              <p:spPr>
                <a:xfrm>
                  <a:off x="6304652" y="3725749"/>
                  <a:ext cx="2566839" cy="10587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AU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Outlining the network analytics carried out in Neo4j and KNIME </a:t>
                  </a: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6841FADD-A4C4-0724-F7A5-182F9FBFBD01}"/>
                  </a:ext>
                </a:extLst>
              </p:cNvPr>
              <p:cNvGrpSpPr/>
              <p:nvPr/>
            </p:nvGrpSpPr>
            <p:grpSpPr>
              <a:xfrm>
                <a:off x="9149476" y="1657889"/>
                <a:ext cx="2566839" cy="3126583"/>
                <a:chOff x="9371607" y="1657889"/>
                <a:chExt cx="2566839" cy="3126583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8FE74E24-2346-2C69-27DD-D9457CB304F4}"/>
                    </a:ext>
                  </a:extLst>
                </p:cNvPr>
                <p:cNvGrpSpPr/>
                <p:nvPr/>
              </p:nvGrpSpPr>
              <p:grpSpPr>
                <a:xfrm>
                  <a:off x="9371607" y="1657889"/>
                  <a:ext cx="2566839" cy="2158586"/>
                  <a:chOff x="9563694" y="1633928"/>
                  <a:chExt cx="2566839" cy="2158586"/>
                </a:xfrm>
              </p:grpSpPr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5FF0079C-8259-F9D2-2264-C07980DDAD04}"/>
                      </a:ext>
                    </a:extLst>
                  </p:cNvPr>
                  <p:cNvSpPr/>
                  <p:nvPr/>
                </p:nvSpPr>
                <p:spPr>
                  <a:xfrm>
                    <a:off x="10103624" y="1633928"/>
                    <a:ext cx="1486978" cy="1486978"/>
                  </a:xfrm>
                  <a:prstGeom prst="ellipse">
                    <a:avLst/>
                  </a:prstGeom>
                  <a:solidFill>
                    <a:srgbClr val="01A9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7200">
                      <a:latin typeface="Avenir Book" panose="02000503020000020003" pitchFamily="2" charset="0"/>
                    </a:endParaRPr>
                  </a:p>
                </p:txBody>
              </p: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50B611F4-15BD-75C0-57CA-72057AED7DE4}"/>
                      </a:ext>
                    </a:extLst>
                  </p:cNvPr>
                  <p:cNvSpPr/>
                  <p:nvPr/>
                </p:nvSpPr>
                <p:spPr>
                  <a:xfrm>
                    <a:off x="9563694" y="3219141"/>
                    <a:ext cx="2566839" cy="5733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AU" sz="2000" b="1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4. Analytics Results</a:t>
                    </a:r>
                  </a:p>
                </p:txBody>
              </p:sp>
            </p:grp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42D8A632-99A8-8BAB-8BAC-CC92C5F8F06F}"/>
                    </a:ext>
                  </a:extLst>
                </p:cNvPr>
                <p:cNvSpPr/>
                <p:nvPr/>
              </p:nvSpPr>
              <p:spPr>
                <a:xfrm>
                  <a:off x="9371607" y="3725749"/>
                  <a:ext cx="2566839" cy="10587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AU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Overview of key analytics results and network visualization</a:t>
                  </a: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534BB9E-9E8E-881F-D9A5-1BCC6F5CAB55}"/>
                  </a:ext>
                </a:extLst>
              </p:cNvPr>
              <p:cNvGrpSpPr/>
              <p:nvPr/>
            </p:nvGrpSpPr>
            <p:grpSpPr>
              <a:xfrm>
                <a:off x="3349000" y="1633928"/>
                <a:ext cx="2570400" cy="3150544"/>
                <a:chOff x="3161496" y="1633928"/>
                <a:chExt cx="2570400" cy="3150544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89774E04-8997-24C9-FC9D-15AEA0343D7E}"/>
                    </a:ext>
                  </a:extLst>
                </p:cNvPr>
                <p:cNvGrpSpPr/>
                <p:nvPr/>
              </p:nvGrpSpPr>
              <p:grpSpPr>
                <a:xfrm>
                  <a:off x="3161496" y="1633928"/>
                  <a:ext cx="2570400" cy="2158586"/>
                  <a:chOff x="3059193" y="1633928"/>
                  <a:chExt cx="2570400" cy="2158586"/>
                </a:xfrm>
              </p:grpSpPr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119042CB-6CE6-31AF-BFFF-490AD6D162F8}"/>
                      </a:ext>
                    </a:extLst>
                  </p:cNvPr>
                  <p:cNvSpPr/>
                  <p:nvPr/>
                </p:nvSpPr>
                <p:spPr>
                  <a:xfrm>
                    <a:off x="3600904" y="1633928"/>
                    <a:ext cx="1486978" cy="1486978"/>
                  </a:xfrm>
                  <a:prstGeom prst="ellipse">
                    <a:avLst/>
                  </a:prstGeom>
                  <a:solidFill>
                    <a:srgbClr val="01A9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7200">
                      <a:latin typeface="Avenir Book" panose="02000503020000020003" pitchFamily="2" charset="0"/>
                    </a:endParaRPr>
                  </a:p>
                </p:txBody>
              </p: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195FE182-B11A-3E9B-45DD-9F171EFE9947}"/>
                      </a:ext>
                    </a:extLst>
                  </p:cNvPr>
                  <p:cNvSpPr/>
                  <p:nvPr/>
                </p:nvSpPr>
                <p:spPr>
                  <a:xfrm>
                    <a:off x="3059193" y="3219141"/>
                    <a:ext cx="2570400" cy="5733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AU" sz="2000" b="1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2. KNIME Workflow</a:t>
                    </a:r>
                  </a:p>
                </p:txBody>
              </p:sp>
            </p:grp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9286B27-5239-55E0-E7C4-C132400AA4BF}"/>
                    </a:ext>
                  </a:extLst>
                </p:cNvPr>
                <p:cNvSpPr/>
                <p:nvPr/>
              </p:nvSpPr>
              <p:spPr>
                <a:xfrm>
                  <a:off x="3163277" y="3725749"/>
                  <a:ext cx="2566839" cy="10587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AU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Overview of the KNIME workflow implementation</a:t>
                  </a:r>
                </a:p>
              </p:txBody>
            </p:sp>
          </p:grpSp>
        </p:grpSp>
        <p:grpSp>
          <p:nvGrpSpPr>
            <p:cNvPr id="7" name="Group 47">
              <a:extLst>
                <a:ext uri="{FF2B5EF4-FFF2-40B4-BE49-F238E27FC236}">
                  <a16:creationId xmlns:a16="http://schemas.microsoft.com/office/drawing/2014/main" id="{C9E39946-22E9-A586-4F66-1616B8CC56D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64503" y="1832880"/>
              <a:ext cx="935355" cy="1098879"/>
              <a:chOff x="1100" y="2326"/>
              <a:chExt cx="286" cy="336"/>
            </a:xfrm>
          </p:grpSpPr>
          <p:sp>
            <p:nvSpPr>
              <p:cNvPr id="18" name="AutoShape 46">
                <a:extLst>
                  <a:ext uri="{FF2B5EF4-FFF2-40B4-BE49-F238E27FC236}">
                    <a16:creationId xmlns:a16="http://schemas.microsoft.com/office/drawing/2014/main" id="{6828F7CF-054E-31E7-FEB3-80F717909D85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100" y="2326"/>
                <a:ext cx="286" cy="3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48">
                <a:extLst>
                  <a:ext uri="{FF2B5EF4-FFF2-40B4-BE49-F238E27FC236}">
                    <a16:creationId xmlns:a16="http://schemas.microsoft.com/office/drawing/2014/main" id="{2A31F54E-8874-A555-B1E1-4109F52C55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0" y="2326"/>
                <a:ext cx="286" cy="336"/>
              </a:xfrm>
              <a:custGeom>
                <a:avLst/>
                <a:gdLst/>
                <a:ahLst/>
                <a:cxnLst>
                  <a:cxn ang="0">
                    <a:pos x="54" y="49"/>
                  </a:cxn>
                  <a:cxn ang="0">
                    <a:pos x="54" y="75"/>
                  </a:cxn>
                  <a:cxn ang="0">
                    <a:pos x="48" y="75"/>
                  </a:cxn>
                  <a:cxn ang="0">
                    <a:pos x="45" y="58"/>
                  </a:cxn>
                  <a:cxn ang="0">
                    <a:pos x="42" y="75"/>
                  </a:cxn>
                  <a:cxn ang="0">
                    <a:pos x="36" y="75"/>
                  </a:cxn>
                  <a:cxn ang="0">
                    <a:pos x="36" y="49"/>
                  </a:cxn>
                  <a:cxn ang="0">
                    <a:pos x="31" y="41"/>
                  </a:cxn>
                  <a:cxn ang="0">
                    <a:pos x="31" y="28"/>
                  </a:cxn>
                  <a:cxn ang="0">
                    <a:pos x="40" y="20"/>
                  </a:cxn>
                  <a:cxn ang="0">
                    <a:pos x="50" y="20"/>
                  </a:cxn>
                  <a:cxn ang="0">
                    <a:pos x="58" y="28"/>
                  </a:cxn>
                  <a:cxn ang="0">
                    <a:pos x="58" y="41"/>
                  </a:cxn>
                  <a:cxn ang="0">
                    <a:pos x="54" y="49"/>
                  </a:cxn>
                  <a:cxn ang="0">
                    <a:pos x="59" y="72"/>
                  </a:cxn>
                  <a:cxn ang="0">
                    <a:pos x="55" y="80"/>
                  </a:cxn>
                  <a:cxn ang="0">
                    <a:pos x="71" y="80"/>
                  </a:cxn>
                  <a:cxn ang="0">
                    <a:pos x="69" y="85"/>
                  </a:cxn>
                  <a:cxn ang="0">
                    <a:pos x="90" y="76"/>
                  </a:cxn>
                  <a:cxn ang="0">
                    <a:pos x="75" y="68"/>
                  </a:cxn>
                  <a:cxn ang="0">
                    <a:pos x="74" y="72"/>
                  </a:cxn>
                  <a:cxn ang="0">
                    <a:pos x="59" y="72"/>
                  </a:cxn>
                  <a:cxn ang="0">
                    <a:pos x="30" y="72"/>
                  </a:cxn>
                  <a:cxn ang="0">
                    <a:pos x="16" y="72"/>
                  </a:cxn>
                  <a:cxn ang="0">
                    <a:pos x="14" y="68"/>
                  </a:cxn>
                  <a:cxn ang="0">
                    <a:pos x="0" y="76"/>
                  </a:cxn>
                  <a:cxn ang="0">
                    <a:pos x="21" y="85"/>
                  </a:cxn>
                  <a:cxn ang="0">
                    <a:pos x="19" y="80"/>
                  </a:cxn>
                  <a:cxn ang="0">
                    <a:pos x="34" y="80"/>
                  </a:cxn>
                  <a:cxn ang="0">
                    <a:pos x="30" y="72"/>
                  </a:cxn>
                  <a:cxn ang="0">
                    <a:pos x="39" y="79"/>
                  </a:cxn>
                  <a:cxn ang="0">
                    <a:pos x="51" y="79"/>
                  </a:cxn>
                  <a:cxn ang="0">
                    <a:pos x="52" y="89"/>
                  </a:cxn>
                  <a:cxn ang="0">
                    <a:pos x="65" y="89"/>
                  </a:cxn>
                  <a:cxn ang="0">
                    <a:pos x="45" y="106"/>
                  </a:cxn>
                  <a:cxn ang="0">
                    <a:pos x="25" y="89"/>
                  </a:cxn>
                  <a:cxn ang="0">
                    <a:pos x="37" y="89"/>
                  </a:cxn>
                  <a:cxn ang="0">
                    <a:pos x="39" y="79"/>
                  </a:cxn>
                  <a:cxn ang="0">
                    <a:pos x="45" y="0"/>
                  </a:cxn>
                  <a:cxn ang="0">
                    <a:pos x="54" y="9"/>
                  </a:cxn>
                  <a:cxn ang="0">
                    <a:pos x="45" y="18"/>
                  </a:cxn>
                  <a:cxn ang="0">
                    <a:pos x="36" y="9"/>
                  </a:cxn>
                  <a:cxn ang="0">
                    <a:pos x="45" y="0"/>
                  </a:cxn>
                </a:cxnLst>
                <a:rect l="0" t="0" r="r" b="b"/>
                <a:pathLst>
                  <a:path w="90" h="106">
                    <a:moveTo>
                      <a:pt x="54" y="49"/>
                    </a:moveTo>
                    <a:cubicBezTo>
                      <a:pt x="54" y="75"/>
                      <a:pt x="54" y="75"/>
                      <a:pt x="54" y="75"/>
                    </a:cubicBezTo>
                    <a:cubicBezTo>
                      <a:pt x="48" y="75"/>
                      <a:pt x="48" y="75"/>
                      <a:pt x="48" y="75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2" y="75"/>
                      <a:pt x="42" y="75"/>
                      <a:pt x="42" y="75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36" y="49"/>
                      <a:pt x="36" y="49"/>
                      <a:pt x="36" y="49"/>
                    </a:cubicBezTo>
                    <a:cubicBezTo>
                      <a:pt x="33" y="47"/>
                      <a:pt x="31" y="45"/>
                      <a:pt x="31" y="41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3"/>
                      <a:pt x="35" y="20"/>
                      <a:pt x="40" y="20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5" y="20"/>
                      <a:pt x="58" y="23"/>
                      <a:pt x="58" y="28"/>
                    </a:cubicBezTo>
                    <a:cubicBezTo>
                      <a:pt x="58" y="41"/>
                      <a:pt x="58" y="41"/>
                      <a:pt x="58" y="41"/>
                    </a:cubicBezTo>
                    <a:cubicBezTo>
                      <a:pt x="58" y="45"/>
                      <a:pt x="57" y="48"/>
                      <a:pt x="54" y="49"/>
                    </a:cubicBezTo>
                    <a:close/>
                    <a:moveTo>
                      <a:pt x="59" y="72"/>
                    </a:moveTo>
                    <a:cubicBezTo>
                      <a:pt x="55" y="80"/>
                      <a:pt x="55" y="80"/>
                      <a:pt x="55" y="80"/>
                    </a:cubicBezTo>
                    <a:cubicBezTo>
                      <a:pt x="71" y="80"/>
                      <a:pt x="71" y="80"/>
                      <a:pt x="71" y="80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90" y="76"/>
                      <a:pt x="90" y="76"/>
                      <a:pt x="90" y="76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4" y="72"/>
                      <a:pt x="74" y="72"/>
                      <a:pt x="74" y="72"/>
                    </a:cubicBezTo>
                    <a:cubicBezTo>
                      <a:pt x="59" y="72"/>
                      <a:pt x="59" y="72"/>
                      <a:pt x="59" y="72"/>
                    </a:cubicBezTo>
                    <a:close/>
                    <a:moveTo>
                      <a:pt x="30" y="72"/>
                    </a:moveTo>
                    <a:cubicBezTo>
                      <a:pt x="16" y="72"/>
                      <a:pt x="16" y="72"/>
                      <a:pt x="16" y="72"/>
                    </a:cubicBezTo>
                    <a:cubicBezTo>
                      <a:pt x="14" y="68"/>
                      <a:pt x="14" y="68"/>
                      <a:pt x="14" y="68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21" y="85"/>
                      <a:pt x="21" y="85"/>
                      <a:pt x="21" y="85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34" y="80"/>
                      <a:pt x="34" y="80"/>
                      <a:pt x="34" y="80"/>
                    </a:cubicBezTo>
                    <a:cubicBezTo>
                      <a:pt x="30" y="72"/>
                      <a:pt x="30" y="72"/>
                      <a:pt x="30" y="72"/>
                    </a:cubicBezTo>
                    <a:close/>
                    <a:moveTo>
                      <a:pt x="39" y="79"/>
                    </a:moveTo>
                    <a:cubicBezTo>
                      <a:pt x="51" y="79"/>
                      <a:pt x="51" y="79"/>
                      <a:pt x="51" y="79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65" y="89"/>
                      <a:pt x="65" y="89"/>
                      <a:pt x="65" y="89"/>
                    </a:cubicBezTo>
                    <a:cubicBezTo>
                      <a:pt x="45" y="106"/>
                      <a:pt x="45" y="106"/>
                      <a:pt x="45" y="106"/>
                    </a:cubicBezTo>
                    <a:cubicBezTo>
                      <a:pt x="25" y="89"/>
                      <a:pt x="25" y="89"/>
                      <a:pt x="25" y="89"/>
                    </a:cubicBezTo>
                    <a:cubicBezTo>
                      <a:pt x="37" y="89"/>
                      <a:pt x="37" y="89"/>
                      <a:pt x="37" y="89"/>
                    </a:cubicBezTo>
                    <a:cubicBezTo>
                      <a:pt x="39" y="79"/>
                      <a:pt x="39" y="79"/>
                      <a:pt x="39" y="79"/>
                    </a:cubicBezTo>
                    <a:close/>
                    <a:moveTo>
                      <a:pt x="45" y="0"/>
                    </a:moveTo>
                    <a:cubicBezTo>
                      <a:pt x="50" y="0"/>
                      <a:pt x="54" y="4"/>
                      <a:pt x="54" y="9"/>
                    </a:cubicBezTo>
                    <a:cubicBezTo>
                      <a:pt x="54" y="14"/>
                      <a:pt x="50" y="18"/>
                      <a:pt x="45" y="18"/>
                    </a:cubicBezTo>
                    <a:cubicBezTo>
                      <a:pt x="40" y="18"/>
                      <a:pt x="36" y="14"/>
                      <a:pt x="36" y="9"/>
                    </a:cubicBezTo>
                    <a:cubicBezTo>
                      <a:pt x="36" y="4"/>
                      <a:pt x="40" y="0"/>
                      <a:pt x="4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371">
              <a:extLst>
                <a:ext uri="{FF2B5EF4-FFF2-40B4-BE49-F238E27FC236}">
                  <a16:creationId xmlns:a16="http://schemas.microsoft.com/office/drawing/2014/main" id="{95C088D2-D54D-346D-56E7-0D09C167AB5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05040" y="1981422"/>
              <a:ext cx="865456" cy="801581"/>
              <a:chOff x="1656" y="3604"/>
              <a:chExt cx="271" cy="251"/>
            </a:xfrm>
          </p:grpSpPr>
          <p:sp>
            <p:nvSpPr>
              <p:cNvPr id="16" name="AutoShape 370">
                <a:extLst>
                  <a:ext uri="{FF2B5EF4-FFF2-40B4-BE49-F238E27FC236}">
                    <a16:creationId xmlns:a16="http://schemas.microsoft.com/office/drawing/2014/main" id="{411EBE46-D08C-77ED-6378-7330A86A2821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656" y="3604"/>
                <a:ext cx="269" cy="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  <p:sp>
            <p:nvSpPr>
              <p:cNvPr id="17" name="Freeform 372">
                <a:extLst>
                  <a:ext uri="{FF2B5EF4-FFF2-40B4-BE49-F238E27FC236}">
                    <a16:creationId xmlns:a16="http://schemas.microsoft.com/office/drawing/2014/main" id="{D176BE2B-7745-11BC-57CA-E89D64112D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56" y="3604"/>
                <a:ext cx="271" cy="251"/>
              </a:xfrm>
              <a:custGeom>
                <a:avLst/>
                <a:gdLst>
                  <a:gd name="T0" fmla="*/ 104 w 112"/>
                  <a:gd name="T1" fmla="*/ 74 h 103"/>
                  <a:gd name="T2" fmla="*/ 101 w 112"/>
                  <a:gd name="T3" fmla="*/ 49 h 103"/>
                  <a:gd name="T4" fmla="*/ 91 w 112"/>
                  <a:gd name="T5" fmla="*/ 49 h 103"/>
                  <a:gd name="T6" fmla="*/ 91 w 112"/>
                  <a:gd name="T7" fmla="*/ 41 h 103"/>
                  <a:gd name="T8" fmla="*/ 83 w 112"/>
                  <a:gd name="T9" fmla="*/ 37 h 103"/>
                  <a:gd name="T10" fmla="*/ 81 w 112"/>
                  <a:gd name="T11" fmla="*/ 12 h 103"/>
                  <a:gd name="T12" fmla="*/ 71 w 112"/>
                  <a:gd name="T13" fmla="*/ 12 h 103"/>
                  <a:gd name="T14" fmla="*/ 71 w 112"/>
                  <a:gd name="T15" fmla="*/ 4 h 103"/>
                  <a:gd name="T16" fmla="*/ 46 w 112"/>
                  <a:gd name="T17" fmla="*/ 0 h 103"/>
                  <a:gd name="T18" fmla="*/ 41 w 112"/>
                  <a:gd name="T19" fmla="*/ 4 h 103"/>
                  <a:gd name="T20" fmla="*/ 31 w 112"/>
                  <a:gd name="T21" fmla="*/ 12 h 103"/>
                  <a:gd name="T22" fmla="*/ 29 w 112"/>
                  <a:gd name="T23" fmla="*/ 14 h 103"/>
                  <a:gd name="T24" fmla="*/ 25 w 112"/>
                  <a:gd name="T25" fmla="*/ 37 h 103"/>
                  <a:gd name="T26" fmla="*/ 21 w 112"/>
                  <a:gd name="T27" fmla="*/ 41 h 103"/>
                  <a:gd name="T28" fmla="*/ 11 w 112"/>
                  <a:gd name="T29" fmla="*/ 49 h 103"/>
                  <a:gd name="T30" fmla="*/ 8 w 112"/>
                  <a:gd name="T31" fmla="*/ 52 h 103"/>
                  <a:gd name="T32" fmla="*/ 4 w 112"/>
                  <a:gd name="T33" fmla="*/ 74 h 103"/>
                  <a:gd name="T34" fmla="*/ 0 w 112"/>
                  <a:gd name="T35" fmla="*/ 78 h 103"/>
                  <a:gd name="T36" fmla="*/ 0 w 112"/>
                  <a:gd name="T37" fmla="*/ 99 h 103"/>
                  <a:gd name="T38" fmla="*/ 25 w 112"/>
                  <a:gd name="T39" fmla="*/ 103 h 103"/>
                  <a:gd name="T40" fmla="*/ 29 w 112"/>
                  <a:gd name="T41" fmla="*/ 99 h 103"/>
                  <a:gd name="T42" fmla="*/ 29 w 112"/>
                  <a:gd name="T43" fmla="*/ 78 h 103"/>
                  <a:gd name="T44" fmla="*/ 14 w 112"/>
                  <a:gd name="T45" fmla="*/ 74 h 103"/>
                  <a:gd name="T46" fmla="*/ 13 w 112"/>
                  <a:gd name="T47" fmla="*/ 54 h 103"/>
                  <a:gd name="T48" fmla="*/ 21 w 112"/>
                  <a:gd name="T49" fmla="*/ 62 h 103"/>
                  <a:gd name="T50" fmla="*/ 25 w 112"/>
                  <a:gd name="T51" fmla="*/ 66 h 103"/>
                  <a:gd name="T52" fmla="*/ 46 w 112"/>
                  <a:gd name="T53" fmla="*/ 66 h 103"/>
                  <a:gd name="T54" fmla="*/ 50 w 112"/>
                  <a:gd name="T55" fmla="*/ 54 h 103"/>
                  <a:gd name="T56" fmla="*/ 53 w 112"/>
                  <a:gd name="T57" fmla="*/ 74 h 103"/>
                  <a:gd name="T58" fmla="*/ 46 w 112"/>
                  <a:gd name="T59" fmla="*/ 74 h 103"/>
                  <a:gd name="T60" fmla="*/ 41 w 112"/>
                  <a:gd name="T61" fmla="*/ 99 h 103"/>
                  <a:gd name="T62" fmla="*/ 46 w 112"/>
                  <a:gd name="T63" fmla="*/ 103 h 103"/>
                  <a:gd name="T64" fmla="*/ 66 w 112"/>
                  <a:gd name="T65" fmla="*/ 103 h 103"/>
                  <a:gd name="T66" fmla="*/ 71 w 112"/>
                  <a:gd name="T67" fmla="*/ 79 h 103"/>
                  <a:gd name="T68" fmla="*/ 66 w 112"/>
                  <a:gd name="T69" fmla="*/ 74 h 103"/>
                  <a:gd name="T70" fmla="*/ 58 w 112"/>
                  <a:gd name="T71" fmla="*/ 54 h 103"/>
                  <a:gd name="T72" fmla="*/ 62 w 112"/>
                  <a:gd name="T73" fmla="*/ 62 h 103"/>
                  <a:gd name="T74" fmla="*/ 66 w 112"/>
                  <a:gd name="T75" fmla="*/ 66 h 103"/>
                  <a:gd name="T76" fmla="*/ 87 w 112"/>
                  <a:gd name="T77" fmla="*/ 66 h 103"/>
                  <a:gd name="T78" fmla="*/ 91 w 112"/>
                  <a:gd name="T79" fmla="*/ 54 h 103"/>
                  <a:gd name="T80" fmla="*/ 99 w 112"/>
                  <a:gd name="T81" fmla="*/ 74 h 103"/>
                  <a:gd name="T82" fmla="*/ 87 w 112"/>
                  <a:gd name="T83" fmla="*/ 74 h 103"/>
                  <a:gd name="T84" fmla="*/ 83 w 112"/>
                  <a:gd name="T85" fmla="*/ 78 h 103"/>
                  <a:gd name="T86" fmla="*/ 83 w 112"/>
                  <a:gd name="T87" fmla="*/ 99 h 103"/>
                  <a:gd name="T88" fmla="*/ 97 w 112"/>
                  <a:gd name="T89" fmla="*/ 103 h 103"/>
                  <a:gd name="T90" fmla="*/ 108 w 112"/>
                  <a:gd name="T91" fmla="*/ 103 h 103"/>
                  <a:gd name="T92" fmla="*/ 112 w 112"/>
                  <a:gd name="T93" fmla="*/ 79 h 103"/>
                  <a:gd name="T94" fmla="*/ 108 w 112"/>
                  <a:gd name="T95" fmla="*/ 74 h 103"/>
                  <a:gd name="T96" fmla="*/ 62 w 112"/>
                  <a:gd name="T97" fmla="*/ 41 h 103"/>
                  <a:gd name="T98" fmla="*/ 56 w 112"/>
                  <a:gd name="T99" fmla="*/ 49 h 103"/>
                  <a:gd name="T100" fmla="*/ 56 w 112"/>
                  <a:gd name="T101" fmla="*/ 49 h 103"/>
                  <a:gd name="T102" fmla="*/ 50 w 112"/>
                  <a:gd name="T103" fmla="*/ 41 h 103"/>
                  <a:gd name="T104" fmla="*/ 46 w 112"/>
                  <a:gd name="T105" fmla="*/ 37 h 103"/>
                  <a:gd name="T106" fmla="*/ 34 w 112"/>
                  <a:gd name="T107" fmla="*/ 37 h 103"/>
                  <a:gd name="T108" fmla="*/ 41 w 112"/>
                  <a:gd name="T109" fmla="*/ 17 h 103"/>
                  <a:gd name="T110" fmla="*/ 41 w 112"/>
                  <a:gd name="T111" fmla="*/ 25 h 103"/>
                  <a:gd name="T112" fmla="*/ 66 w 112"/>
                  <a:gd name="T113" fmla="*/ 29 h 103"/>
                  <a:gd name="T114" fmla="*/ 71 w 112"/>
                  <a:gd name="T115" fmla="*/ 25 h 103"/>
                  <a:gd name="T116" fmla="*/ 78 w 112"/>
                  <a:gd name="T117" fmla="*/ 17 h 103"/>
                  <a:gd name="T118" fmla="*/ 66 w 112"/>
                  <a:gd name="T119" fmla="*/ 37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2" h="103">
                    <a:moveTo>
                      <a:pt x="108" y="74"/>
                    </a:moveTo>
                    <a:cubicBezTo>
                      <a:pt x="104" y="74"/>
                      <a:pt x="104" y="74"/>
                      <a:pt x="104" y="74"/>
                    </a:cubicBezTo>
                    <a:cubicBezTo>
                      <a:pt x="104" y="52"/>
                      <a:pt x="104" y="52"/>
                      <a:pt x="104" y="52"/>
                    </a:cubicBezTo>
                    <a:cubicBezTo>
                      <a:pt x="104" y="50"/>
                      <a:pt x="103" y="49"/>
                      <a:pt x="101" y="49"/>
                    </a:cubicBezTo>
                    <a:cubicBezTo>
                      <a:pt x="101" y="49"/>
                      <a:pt x="101" y="49"/>
                      <a:pt x="101" y="49"/>
                    </a:cubicBezTo>
                    <a:cubicBezTo>
                      <a:pt x="91" y="49"/>
                      <a:pt x="91" y="49"/>
                      <a:pt x="91" y="49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91" y="39"/>
                      <a:pt x="89" y="37"/>
                      <a:pt x="87" y="37"/>
                    </a:cubicBezTo>
                    <a:cubicBezTo>
                      <a:pt x="83" y="37"/>
                      <a:pt x="83" y="37"/>
                      <a:pt x="83" y="37"/>
                    </a:cubicBezTo>
                    <a:cubicBezTo>
                      <a:pt x="83" y="14"/>
                      <a:pt x="83" y="14"/>
                      <a:pt x="83" y="14"/>
                    </a:cubicBezTo>
                    <a:cubicBezTo>
                      <a:pt x="83" y="13"/>
                      <a:pt x="82" y="12"/>
                      <a:pt x="81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71" y="4"/>
                      <a:pt x="71" y="4"/>
                      <a:pt x="71" y="4"/>
                    </a:cubicBezTo>
                    <a:cubicBezTo>
                      <a:pt x="71" y="4"/>
                      <a:pt x="71" y="4"/>
                      <a:pt x="71" y="4"/>
                    </a:cubicBezTo>
                    <a:cubicBezTo>
                      <a:pt x="71" y="1"/>
                      <a:pt x="69" y="0"/>
                      <a:pt x="6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3" y="0"/>
                      <a:pt x="41" y="1"/>
                      <a:pt x="41" y="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0" y="12"/>
                      <a:pt x="29" y="13"/>
                      <a:pt x="29" y="14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2" y="37"/>
                      <a:pt x="21" y="39"/>
                      <a:pt x="21" y="41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9" y="49"/>
                      <a:pt x="8" y="50"/>
                      <a:pt x="8" y="52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2" y="74"/>
                      <a:pt x="0" y="76"/>
                      <a:pt x="0" y="78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02"/>
                      <a:pt x="2" y="103"/>
                      <a:pt x="4" y="103"/>
                    </a:cubicBezTo>
                    <a:cubicBezTo>
                      <a:pt x="25" y="103"/>
                      <a:pt x="25" y="103"/>
                      <a:pt x="25" y="103"/>
                    </a:cubicBezTo>
                    <a:cubicBezTo>
                      <a:pt x="25" y="103"/>
                      <a:pt x="25" y="103"/>
                      <a:pt x="25" y="103"/>
                    </a:cubicBezTo>
                    <a:cubicBezTo>
                      <a:pt x="27" y="103"/>
                      <a:pt x="29" y="102"/>
                      <a:pt x="29" y="99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9" y="78"/>
                      <a:pt x="29" y="78"/>
                      <a:pt x="29" y="78"/>
                    </a:cubicBezTo>
                    <a:cubicBezTo>
                      <a:pt x="29" y="76"/>
                      <a:pt x="27" y="74"/>
                      <a:pt x="25" y="74"/>
                    </a:cubicBezTo>
                    <a:cubicBezTo>
                      <a:pt x="14" y="74"/>
                      <a:pt x="14" y="74"/>
                      <a:pt x="14" y="74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1" y="64"/>
                      <a:pt x="22" y="66"/>
                      <a:pt x="25" y="66"/>
                    </a:cubicBezTo>
                    <a:cubicBezTo>
                      <a:pt x="45" y="66"/>
                      <a:pt x="45" y="66"/>
                      <a:pt x="45" y="66"/>
                    </a:cubicBezTo>
                    <a:cubicBezTo>
                      <a:pt x="46" y="66"/>
                      <a:pt x="46" y="66"/>
                      <a:pt x="46" y="66"/>
                    </a:cubicBezTo>
                    <a:cubicBezTo>
                      <a:pt x="48" y="66"/>
                      <a:pt x="50" y="64"/>
                      <a:pt x="50" y="62"/>
                    </a:cubicBezTo>
                    <a:cubicBezTo>
                      <a:pt x="50" y="54"/>
                      <a:pt x="50" y="54"/>
                      <a:pt x="50" y="54"/>
                    </a:cubicBezTo>
                    <a:cubicBezTo>
                      <a:pt x="53" y="54"/>
                      <a:pt x="53" y="54"/>
                      <a:pt x="53" y="54"/>
                    </a:cubicBezTo>
                    <a:cubicBezTo>
                      <a:pt x="53" y="74"/>
                      <a:pt x="53" y="74"/>
                      <a:pt x="53" y="74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3" y="74"/>
                      <a:pt x="41" y="76"/>
                      <a:pt x="41" y="78"/>
                    </a:cubicBezTo>
                    <a:cubicBezTo>
                      <a:pt x="41" y="99"/>
                      <a:pt x="41" y="99"/>
                      <a:pt x="41" y="99"/>
                    </a:cubicBezTo>
                    <a:cubicBezTo>
                      <a:pt x="41" y="99"/>
                      <a:pt x="41" y="99"/>
                      <a:pt x="41" y="99"/>
                    </a:cubicBezTo>
                    <a:cubicBezTo>
                      <a:pt x="41" y="102"/>
                      <a:pt x="43" y="103"/>
                      <a:pt x="46" y="103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9" y="103"/>
                      <a:pt x="71" y="102"/>
                      <a:pt x="71" y="99"/>
                    </a:cubicBezTo>
                    <a:cubicBezTo>
                      <a:pt x="71" y="79"/>
                      <a:pt x="71" y="79"/>
                      <a:pt x="71" y="79"/>
                    </a:cubicBezTo>
                    <a:cubicBezTo>
                      <a:pt x="71" y="78"/>
                      <a:pt x="71" y="78"/>
                      <a:pt x="71" y="78"/>
                    </a:cubicBezTo>
                    <a:cubicBezTo>
                      <a:pt x="71" y="76"/>
                      <a:pt x="69" y="74"/>
                      <a:pt x="66" y="74"/>
                    </a:cubicBezTo>
                    <a:cubicBezTo>
                      <a:pt x="58" y="74"/>
                      <a:pt x="58" y="74"/>
                      <a:pt x="58" y="74"/>
                    </a:cubicBezTo>
                    <a:cubicBezTo>
                      <a:pt x="58" y="54"/>
                      <a:pt x="58" y="54"/>
                      <a:pt x="58" y="54"/>
                    </a:cubicBezTo>
                    <a:cubicBezTo>
                      <a:pt x="62" y="54"/>
                      <a:pt x="62" y="54"/>
                      <a:pt x="62" y="54"/>
                    </a:cubicBezTo>
                    <a:cubicBezTo>
                      <a:pt x="62" y="62"/>
                      <a:pt x="62" y="62"/>
                      <a:pt x="62" y="62"/>
                    </a:cubicBezTo>
                    <a:cubicBezTo>
                      <a:pt x="62" y="62"/>
                      <a:pt x="62" y="62"/>
                      <a:pt x="62" y="62"/>
                    </a:cubicBezTo>
                    <a:cubicBezTo>
                      <a:pt x="62" y="64"/>
                      <a:pt x="64" y="66"/>
                      <a:pt x="66" y="66"/>
                    </a:cubicBezTo>
                    <a:cubicBezTo>
                      <a:pt x="87" y="66"/>
                      <a:pt x="87" y="66"/>
                      <a:pt x="87" y="66"/>
                    </a:cubicBezTo>
                    <a:cubicBezTo>
                      <a:pt x="87" y="66"/>
                      <a:pt x="87" y="66"/>
                      <a:pt x="87" y="66"/>
                    </a:cubicBezTo>
                    <a:cubicBezTo>
                      <a:pt x="89" y="66"/>
                      <a:pt x="91" y="64"/>
                      <a:pt x="91" y="62"/>
                    </a:cubicBezTo>
                    <a:cubicBezTo>
                      <a:pt x="91" y="54"/>
                      <a:pt x="91" y="54"/>
                      <a:pt x="91" y="54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99" y="74"/>
                      <a:pt x="99" y="74"/>
                      <a:pt x="99" y="74"/>
                    </a:cubicBezTo>
                    <a:cubicBezTo>
                      <a:pt x="97" y="74"/>
                      <a:pt x="97" y="74"/>
                      <a:pt x="97" y="74"/>
                    </a:cubicBezTo>
                    <a:cubicBezTo>
                      <a:pt x="87" y="74"/>
                      <a:pt x="87" y="74"/>
                      <a:pt x="87" y="74"/>
                    </a:cubicBezTo>
                    <a:cubicBezTo>
                      <a:pt x="87" y="74"/>
                      <a:pt x="87" y="74"/>
                      <a:pt x="87" y="74"/>
                    </a:cubicBezTo>
                    <a:cubicBezTo>
                      <a:pt x="85" y="74"/>
                      <a:pt x="83" y="76"/>
                      <a:pt x="83" y="78"/>
                    </a:cubicBezTo>
                    <a:cubicBezTo>
                      <a:pt x="83" y="99"/>
                      <a:pt x="83" y="99"/>
                      <a:pt x="83" y="99"/>
                    </a:cubicBezTo>
                    <a:cubicBezTo>
                      <a:pt x="83" y="99"/>
                      <a:pt x="83" y="99"/>
                      <a:pt x="83" y="99"/>
                    </a:cubicBezTo>
                    <a:cubicBezTo>
                      <a:pt x="83" y="102"/>
                      <a:pt x="85" y="103"/>
                      <a:pt x="87" y="103"/>
                    </a:cubicBezTo>
                    <a:cubicBezTo>
                      <a:pt x="97" y="103"/>
                      <a:pt x="97" y="103"/>
                      <a:pt x="97" y="103"/>
                    </a:cubicBezTo>
                    <a:cubicBezTo>
                      <a:pt x="108" y="103"/>
                      <a:pt x="108" y="103"/>
                      <a:pt x="108" y="103"/>
                    </a:cubicBezTo>
                    <a:cubicBezTo>
                      <a:pt x="108" y="103"/>
                      <a:pt x="108" y="103"/>
                      <a:pt x="108" y="103"/>
                    </a:cubicBezTo>
                    <a:cubicBezTo>
                      <a:pt x="110" y="103"/>
                      <a:pt x="112" y="102"/>
                      <a:pt x="112" y="99"/>
                    </a:cubicBezTo>
                    <a:cubicBezTo>
                      <a:pt x="112" y="79"/>
                      <a:pt x="112" y="79"/>
                      <a:pt x="112" y="79"/>
                    </a:cubicBezTo>
                    <a:cubicBezTo>
                      <a:pt x="112" y="78"/>
                      <a:pt x="112" y="78"/>
                      <a:pt x="112" y="78"/>
                    </a:cubicBezTo>
                    <a:cubicBezTo>
                      <a:pt x="112" y="76"/>
                      <a:pt x="110" y="74"/>
                      <a:pt x="108" y="74"/>
                    </a:cubicBezTo>
                    <a:close/>
                    <a:moveTo>
                      <a:pt x="66" y="37"/>
                    </a:moveTo>
                    <a:cubicBezTo>
                      <a:pt x="64" y="37"/>
                      <a:pt x="62" y="39"/>
                      <a:pt x="62" y="41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56" y="49"/>
                      <a:pt x="56" y="49"/>
                      <a:pt x="56" y="49"/>
                    </a:cubicBezTo>
                    <a:cubicBezTo>
                      <a:pt x="56" y="49"/>
                      <a:pt x="56" y="49"/>
                      <a:pt x="56" y="49"/>
                    </a:cubicBezTo>
                    <a:cubicBezTo>
                      <a:pt x="56" y="49"/>
                      <a:pt x="56" y="49"/>
                      <a:pt x="56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50" y="39"/>
                      <a:pt x="48" y="37"/>
                      <a:pt x="46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25"/>
                      <a:pt x="41" y="25"/>
                      <a:pt x="41" y="25"/>
                    </a:cubicBezTo>
                    <a:cubicBezTo>
                      <a:pt x="41" y="27"/>
                      <a:pt x="43" y="29"/>
                      <a:pt x="46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9" y="29"/>
                      <a:pt x="71" y="27"/>
                      <a:pt x="71" y="25"/>
                    </a:cubicBezTo>
                    <a:cubicBezTo>
                      <a:pt x="71" y="17"/>
                      <a:pt x="71" y="17"/>
                      <a:pt x="71" y="17"/>
                    </a:cubicBezTo>
                    <a:cubicBezTo>
                      <a:pt x="78" y="17"/>
                      <a:pt x="78" y="17"/>
                      <a:pt x="78" y="17"/>
                    </a:cubicBezTo>
                    <a:cubicBezTo>
                      <a:pt x="78" y="37"/>
                      <a:pt x="78" y="37"/>
                      <a:pt x="78" y="37"/>
                    </a:cubicBezTo>
                    <a:cubicBezTo>
                      <a:pt x="66" y="37"/>
                      <a:pt x="66" y="37"/>
                      <a:pt x="66" y="3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</p:grpSp>
        <p:grpSp>
          <p:nvGrpSpPr>
            <p:cNvPr id="9" name="Group 253">
              <a:extLst>
                <a:ext uri="{FF2B5EF4-FFF2-40B4-BE49-F238E27FC236}">
                  <a16:creationId xmlns:a16="http://schemas.microsoft.com/office/drawing/2014/main" id="{D8952571-9734-E99B-D1CF-2EA13541838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41226" y="2035417"/>
              <a:ext cx="783338" cy="684000"/>
              <a:chOff x="5174" y="2573"/>
              <a:chExt cx="276" cy="241"/>
            </a:xfrm>
          </p:grpSpPr>
          <p:sp>
            <p:nvSpPr>
              <p:cNvPr id="13" name="AutoShape 252">
                <a:extLst>
                  <a:ext uri="{FF2B5EF4-FFF2-40B4-BE49-F238E27FC236}">
                    <a16:creationId xmlns:a16="http://schemas.microsoft.com/office/drawing/2014/main" id="{5E246E57-765D-8C9F-2313-D73C81A04552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174" y="2573"/>
                <a:ext cx="276" cy="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  <p:sp>
            <p:nvSpPr>
              <p:cNvPr id="14" name="Freeform 254">
                <a:extLst>
                  <a:ext uri="{FF2B5EF4-FFF2-40B4-BE49-F238E27FC236}">
                    <a16:creationId xmlns:a16="http://schemas.microsoft.com/office/drawing/2014/main" id="{49DD08C5-E8E3-0657-6B6F-2ECA7BF2C9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" y="2575"/>
                <a:ext cx="274" cy="239"/>
              </a:xfrm>
              <a:custGeom>
                <a:avLst/>
                <a:gdLst>
                  <a:gd name="T0" fmla="*/ 110 w 113"/>
                  <a:gd name="T1" fmla="*/ 92 h 98"/>
                  <a:gd name="T2" fmla="*/ 6 w 113"/>
                  <a:gd name="T3" fmla="*/ 92 h 98"/>
                  <a:gd name="T4" fmla="*/ 6 w 113"/>
                  <a:gd name="T5" fmla="*/ 3 h 98"/>
                  <a:gd name="T6" fmla="*/ 3 w 113"/>
                  <a:gd name="T7" fmla="*/ 0 h 98"/>
                  <a:gd name="T8" fmla="*/ 0 w 113"/>
                  <a:gd name="T9" fmla="*/ 3 h 98"/>
                  <a:gd name="T10" fmla="*/ 0 w 113"/>
                  <a:gd name="T11" fmla="*/ 95 h 98"/>
                  <a:gd name="T12" fmla="*/ 0 w 113"/>
                  <a:gd name="T13" fmla="*/ 95 h 98"/>
                  <a:gd name="T14" fmla="*/ 3 w 113"/>
                  <a:gd name="T15" fmla="*/ 98 h 98"/>
                  <a:gd name="T16" fmla="*/ 110 w 113"/>
                  <a:gd name="T17" fmla="*/ 98 h 98"/>
                  <a:gd name="T18" fmla="*/ 113 w 113"/>
                  <a:gd name="T19" fmla="*/ 95 h 98"/>
                  <a:gd name="T20" fmla="*/ 110 w 113"/>
                  <a:gd name="T21" fmla="*/ 92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3" h="98">
                    <a:moveTo>
                      <a:pt x="110" y="92"/>
                    </a:moveTo>
                    <a:cubicBezTo>
                      <a:pt x="6" y="92"/>
                      <a:pt x="6" y="92"/>
                      <a:pt x="6" y="9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1"/>
                      <a:pt x="5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7"/>
                      <a:pt x="2" y="98"/>
                      <a:pt x="3" y="98"/>
                    </a:cubicBezTo>
                    <a:cubicBezTo>
                      <a:pt x="110" y="98"/>
                      <a:pt x="110" y="98"/>
                      <a:pt x="110" y="98"/>
                    </a:cubicBezTo>
                    <a:cubicBezTo>
                      <a:pt x="111" y="98"/>
                      <a:pt x="113" y="97"/>
                      <a:pt x="113" y="95"/>
                    </a:cubicBezTo>
                    <a:cubicBezTo>
                      <a:pt x="113" y="94"/>
                      <a:pt x="111" y="92"/>
                      <a:pt x="110" y="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  <p:sp>
            <p:nvSpPr>
              <p:cNvPr id="15" name="Freeform 255">
                <a:extLst>
                  <a:ext uri="{FF2B5EF4-FFF2-40B4-BE49-F238E27FC236}">
                    <a16:creationId xmlns:a16="http://schemas.microsoft.com/office/drawing/2014/main" id="{34C096F7-AD7C-11A5-074D-9218F46A22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8" y="2614"/>
                <a:ext cx="238" cy="147"/>
              </a:xfrm>
              <a:custGeom>
                <a:avLst/>
                <a:gdLst>
                  <a:gd name="T0" fmla="*/ 5 w 98"/>
                  <a:gd name="T1" fmla="*/ 58 h 60"/>
                  <a:gd name="T2" fmla="*/ 5 w 98"/>
                  <a:gd name="T3" fmla="*/ 59 h 60"/>
                  <a:gd name="T4" fmla="*/ 13 w 98"/>
                  <a:gd name="T5" fmla="*/ 60 h 60"/>
                  <a:gd name="T6" fmla="*/ 13 w 98"/>
                  <a:gd name="T7" fmla="*/ 60 h 60"/>
                  <a:gd name="T8" fmla="*/ 19 w 98"/>
                  <a:gd name="T9" fmla="*/ 55 h 60"/>
                  <a:gd name="T10" fmla="*/ 19 w 98"/>
                  <a:gd name="T11" fmla="*/ 55 h 60"/>
                  <a:gd name="T12" fmla="*/ 20 w 98"/>
                  <a:gd name="T13" fmla="*/ 47 h 60"/>
                  <a:gd name="T14" fmla="*/ 20 w 98"/>
                  <a:gd name="T15" fmla="*/ 46 h 60"/>
                  <a:gd name="T16" fmla="*/ 37 w 98"/>
                  <a:gd name="T17" fmla="*/ 29 h 60"/>
                  <a:gd name="T18" fmla="*/ 43 w 98"/>
                  <a:gd name="T19" fmla="*/ 30 h 60"/>
                  <a:gd name="T20" fmla="*/ 44 w 98"/>
                  <a:gd name="T21" fmla="*/ 29 h 60"/>
                  <a:gd name="T22" fmla="*/ 50 w 98"/>
                  <a:gd name="T23" fmla="*/ 36 h 60"/>
                  <a:gd name="T24" fmla="*/ 50 w 98"/>
                  <a:gd name="T25" fmla="*/ 42 h 60"/>
                  <a:gd name="T26" fmla="*/ 55 w 98"/>
                  <a:gd name="T27" fmla="*/ 48 h 60"/>
                  <a:gd name="T28" fmla="*/ 55 w 98"/>
                  <a:gd name="T29" fmla="*/ 48 h 60"/>
                  <a:gd name="T30" fmla="*/ 62 w 98"/>
                  <a:gd name="T31" fmla="*/ 49 h 60"/>
                  <a:gd name="T32" fmla="*/ 62 w 98"/>
                  <a:gd name="T33" fmla="*/ 49 h 60"/>
                  <a:gd name="T34" fmla="*/ 69 w 98"/>
                  <a:gd name="T35" fmla="*/ 44 h 60"/>
                  <a:gd name="T36" fmla="*/ 69 w 98"/>
                  <a:gd name="T37" fmla="*/ 44 h 60"/>
                  <a:gd name="T38" fmla="*/ 70 w 98"/>
                  <a:gd name="T39" fmla="*/ 36 h 60"/>
                  <a:gd name="T40" fmla="*/ 69 w 98"/>
                  <a:gd name="T41" fmla="*/ 36 h 60"/>
                  <a:gd name="T42" fmla="*/ 85 w 98"/>
                  <a:gd name="T43" fmla="*/ 21 h 60"/>
                  <a:gd name="T44" fmla="*/ 91 w 98"/>
                  <a:gd name="T45" fmla="*/ 21 h 60"/>
                  <a:gd name="T46" fmla="*/ 97 w 98"/>
                  <a:gd name="T47" fmla="*/ 16 h 60"/>
                  <a:gd name="T48" fmla="*/ 97 w 98"/>
                  <a:gd name="T49" fmla="*/ 16 h 60"/>
                  <a:gd name="T50" fmla="*/ 98 w 98"/>
                  <a:gd name="T51" fmla="*/ 8 h 60"/>
                  <a:gd name="T52" fmla="*/ 93 w 98"/>
                  <a:gd name="T53" fmla="*/ 2 h 60"/>
                  <a:gd name="T54" fmla="*/ 93 w 98"/>
                  <a:gd name="T55" fmla="*/ 2 h 60"/>
                  <a:gd name="T56" fmla="*/ 93 w 98"/>
                  <a:gd name="T57" fmla="*/ 2 h 60"/>
                  <a:gd name="T58" fmla="*/ 85 w 98"/>
                  <a:gd name="T59" fmla="*/ 1 h 60"/>
                  <a:gd name="T60" fmla="*/ 79 w 98"/>
                  <a:gd name="T61" fmla="*/ 6 h 60"/>
                  <a:gd name="T62" fmla="*/ 78 w 98"/>
                  <a:gd name="T63" fmla="*/ 14 h 60"/>
                  <a:gd name="T64" fmla="*/ 78 w 98"/>
                  <a:gd name="T65" fmla="*/ 14 h 60"/>
                  <a:gd name="T66" fmla="*/ 78 w 98"/>
                  <a:gd name="T67" fmla="*/ 14 h 60"/>
                  <a:gd name="T68" fmla="*/ 63 w 98"/>
                  <a:gd name="T69" fmla="*/ 29 h 60"/>
                  <a:gd name="T70" fmla="*/ 57 w 98"/>
                  <a:gd name="T71" fmla="*/ 29 h 60"/>
                  <a:gd name="T72" fmla="*/ 57 w 98"/>
                  <a:gd name="T73" fmla="*/ 29 h 60"/>
                  <a:gd name="T74" fmla="*/ 56 w 98"/>
                  <a:gd name="T75" fmla="*/ 29 h 60"/>
                  <a:gd name="T76" fmla="*/ 50 w 98"/>
                  <a:gd name="T77" fmla="*/ 23 h 60"/>
                  <a:gd name="T78" fmla="*/ 50 w 98"/>
                  <a:gd name="T79" fmla="*/ 17 h 60"/>
                  <a:gd name="T80" fmla="*/ 45 w 98"/>
                  <a:gd name="T81" fmla="*/ 11 h 60"/>
                  <a:gd name="T82" fmla="*/ 38 w 98"/>
                  <a:gd name="T83" fmla="*/ 10 h 60"/>
                  <a:gd name="T84" fmla="*/ 32 w 98"/>
                  <a:gd name="T85" fmla="*/ 15 h 60"/>
                  <a:gd name="T86" fmla="*/ 31 w 98"/>
                  <a:gd name="T87" fmla="*/ 22 h 60"/>
                  <a:gd name="T88" fmla="*/ 31 w 98"/>
                  <a:gd name="T89" fmla="*/ 23 h 60"/>
                  <a:gd name="T90" fmla="*/ 14 w 98"/>
                  <a:gd name="T91" fmla="*/ 40 h 60"/>
                  <a:gd name="T92" fmla="*/ 8 w 98"/>
                  <a:gd name="T93" fmla="*/ 40 h 60"/>
                  <a:gd name="T94" fmla="*/ 8 w 98"/>
                  <a:gd name="T95" fmla="*/ 40 h 60"/>
                  <a:gd name="T96" fmla="*/ 2 w 98"/>
                  <a:gd name="T97" fmla="*/ 45 h 60"/>
                  <a:gd name="T98" fmla="*/ 1 w 98"/>
                  <a:gd name="T99" fmla="*/ 52 h 60"/>
                  <a:gd name="T100" fmla="*/ 5 w 98"/>
                  <a:gd name="T101" fmla="*/ 58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8" h="60">
                    <a:moveTo>
                      <a:pt x="5" y="58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8" y="60"/>
                      <a:pt x="10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6" y="59"/>
                      <a:pt x="18" y="57"/>
                      <a:pt x="19" y="55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21" y="52"/>
                      <a:pt x="21" y="50"/>
                      <a:pt x="20" y="47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9" y="30"/>
                      <a:pt x="41" y="30"/>
                      <a:pt x="43" y="30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49" y="38"/>
                      <a:pt x="49" y="40"/>
                      <a:pt x="50" y="42"/>
                    </a:cubicBezTo>
                    <a:cubicBezTo>
                      <a:pt x="51" y="44"/>
                      <a:pt x="52" y="46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7" y="49"/>
                      <a:pt x="60" y="50"/>
                      <a:pt x="62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5" y="48"/>
                      <a:pt x="67" y="47"/>
                      <a:pt x="69" y="44"/>
                    </a:cubicBezTo>
                    <a:cubicBezTo>
                      <a:pt x="69" y="44"/>
                      <a:pt x="69" y="44"/>
                      <a:pt x="69" y="44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85" y="21"/>
                      <a:pt x="85" y="21"/>
                      <a:pt x="85" y="21"/>
                    </a:cubicBezTo>
                    <a:cubicBezTo>
                      <a:pt x="87" y="21"/>
                      <a:pt x="89" y="21"/>
                      <a:pt x="91" y="21"/>
                    </a:cubicBezTo>
                    <a:cubicBezTo>
                      <a:pt x="93" y="20"/>
                      <a:pt x="95" y="18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8" y="14"/>
                      <a:pt x="98" y="11"/>
                      <a:pt x="98" y="8"/>
                    </a:cubicBezTo>
                    <a:cubicBezTo>
                      <a:pt x="97" y="6"/>
                      <a:pt x="95" y="4"/>
                      <a:pt x="93" y="2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1" y="1"/>
                      <a:pt x="88" y="0"/>
                      <a:pt x="85" y="1"/>
                    </a:cubicBezTo>
                    <a:cubicBezTo>
                      <a:pt x="83" y="2"/>
                      <a:pt x="80" y="3"/>
                      <a:pt x="79" y="6"/>
                    </a:cubicBezTo>
                    <a:cubicBezTo>
                      <a:pt x="78" y="8"/>
                      <a:pt x="77" y="11"/>
                      <a:pt x="78" y="14"/>
                    </a:cubicBezTo>
                    <a:cubicBezTo>
                      <a:pt x="78" y="14"/>
                      <a:pt x="78" y="14"/>
                      <a:pt x="78" y="14"/>
                    </a:cubicBezTo>
                    <a:cubicBezTo>
                      <a:pt x="78" y="14"/>
                      <a:pt x="78" y="14"/>
                      <a:pt x="78" y="14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1" y="29"/>
                      <a:pt x="59" y="29"/>
                      <a:pt x="57" y="29"/>
                    </a:cubicBezTo>
                    <a:cubicBezTo>
                      <a:pt x="57" y="29"/>
                      <a:pt x="57" y="29"/>
                      <a:pt x="57" y="29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51" y="21"/>
                      <a:pt x="51" y="19"/>
                      <a:pt x="50" y="17"/>
                    </a:cubicBezTo>
                    <a:cubicBezTo>
                      <a:pt x="50" y="15"/>
                      <a:pt x="48" y="12"/>
                      <a:pt x="45" y="11"/>
                    </a:cubicBezTo>
                    <a:cubicBezTo>
                      <a:pt x="43" y="9"/>
                      <a:pt x="40" y="9"/>
                      <a:pt x="38" y="10"/>
                    </a:cubicBezTo>
                    <a:cubicBezTo>
                      <a:pt x="35" y="10"/>
                      <a:pt x="33" y="12"/>
                      <a:pt x="32" y="15"/>
                    </a:cubicBezTo>
                    <a:cubicBezTo>
                      <a:pt x="30" y="17"/>
                      <a:pt x="30" y="20"/>
                      <a:pt x="31" y="22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2" y="39"/>
                      <a:pt x="10" y="39"/>
                      <a:pt x="8" y="40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5" y="41"/>
                      <a:pt x="3" y="42"/>
                      <a:pt x="2" y="45"/>
                    </a:cubicBezTo>
                    <a:cubicBezTo>
                      <a:pt x="0" y="47"/>
                      <a:pt x="0" y="50"/>
                      <a:pt x="1" y="52"/>
                    </a:cubicBezTo>
                    <a:cubicBezTo>
                      <a:pt x="1" y="55"/>
                      <a:pt x="3" y="57"/>
                      <a:pt x="5" y="5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</p:grpSp>
        <p:grpSp>
          <p:nvGrpSpPr>
            <p:cNvPr id="10" name="Group 124">
              <a:extLst>
                <a:ext uri="{FF2B5EF4-FFF2-40B4-BE49-F238E27FC236}">
                  <a16:creationId xmlns:a16="http://schemas.microsoft.com/office/drawing/2014/main" id="{2C3CBAB5-83A9-21BB-D466-FA831F5B1A4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88763" y="1866192"/>
              <a:ext cx="889569" cy="1022451"/>
              <a:chOff x="6115" y="1575"/>
              <a:chExt cx="241" cy="277"/>
            </a:xfrm>
          </p:grpSpPr>
          <p:sp>
            <p:nvSpPr>
              <p:cNvPr id="11" name="AutoShape 123">
                <a:extLst>
                  <a:ext uri="{FF2B5EF4-FFF2-40B4-BE49-F238E27FC236}">
                    <a16:creationId xmlns:a16="http://schemas.microsoft.com/office/drawing/2014/main" id="{40076CF5-5126-7E72-0943-B9156A489724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6115" y="1575"/>
                <a:ext cx="241" cy="2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  <p:sp>
            <p:nvSpPr>
              <p:cNvPr id="12" name="Freeform 125">
                <a:extLst>
                  <a:ext uri="{FF2B5EF4-FFF2-40B4-BE49-F238E27FC236}">
                    <a16:creationId xmlns:a16="http://schemas.microsoft.com/office/drawing/2014/main" id="{25F616FC-C0AE-0C87-2E31-250D37E7D75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121" y="1593"/>
                <a:ext cx="213" cy="234"/>
              </a:xfrm>
              <a:custGeom>
                <a:avLst/>
                <a:gdLst>
                  <a:gd name="T0" fmla="*/ 79 w 98"/>
                  <a:gd name="T1" fmla="*/ 0 h 112"/>
                  <a:gd name="T2" fmla="*/ 59 w 98"/>
                  <a:gd name="T3" fmla="*/ 19 h 112"/>
                  <a:gd name="T4" fmla="*/ 60 w 98"/>
                  <a:gd name="T5" fmla="*/ 23 h 112"/>
                  <a:gd name="T6" fmla="*/ 31 w 98"/>
                  <a:gd name="T7" fmla="*/ 41 h 112"/>
                  <a:gd name="T8" fmla="*/ 19 w 98"/>
                  <a:gd name="T9" fmla="*/ 37 h 112"/>
                  <a:gd name="T10" fmla="*/ 0 w 98"/>
                  <a:gd name="T11" fmla="*/ 56 h 112"/>
                  <a:gd name="T12" fmla="*/ 19 w 98"/>
                  <a:gd name="T13" fmla="*/ 76 h 112"/>
                  <a:gd name="T14" fmla="*/ 31 w 98"/>
                  <a:gd name="T15" fmla="*/ 72 h 112"/>
                  <a:gd name="T16" fmla="*/ 60 w 98"/>
                  <a:gd name="T17" fmla="*/ 90 h 112"/>
                  <a:gd name="T18" fmla="*/ 59 w 98"/>
                  <a:gd name="T19" fmla="*/ 93 h 112"/>
                  <a:gd name="T20" fmla="*/ 79 w 98"/>
                  <a:gd name="T21" fmla="*/ 112 h 112"/>
                  <a:gd name="T22" fmla="*/ 98 w 98"/>
                  <a:gd name="T23" fmla="*/ 93 h 112"/>
                  <a:gd name="T24" fmla="*/ 79 w 98"/>
                  <a:gd name="T25" fmla="*/ 74 h 112"/>
                  <a:gd name="T26" fmla="*/ 67 w 98"/>
                  <a:gd name="T27" fmla="*/ 78 h 112"/>
                  <a:gd name="T28" fmla="*/ 38 w 98"/>
                  <a:gd name="T29" fmla="*/ 60 h 112"/>
                  <a:gd name="T30" fmla="*/ 38 w 98"/>
                  <a:gd name="T31" fmla="*/ 56 h 112"/>
                  <a:gd name="T32" fmla="*/ 38 w 98"/>
                  <a:gd name="T33" fmla="*/ 53 h 112"/>
                  <a:gd name="T34" fmla="*/ 67 w 98"/>
                  <a:gd name="T35" fmla="*/ 35 h 112"/>
                  <a:gd name="T36" fmla="*/ 79 w 98"/>
                  <a:gd name="T37" fmla="*/ 39 h 112"/>
                  <a:gd name="T38" fmla="*/ 98 w 98"/>
                  <a:gd name="T39" fmla="*/ 19 h 112"/>
                  <a:gd name="T40" fmla="*/ 79 w 98"/>
                  <a:gd name="T4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8" h="112">
                    <a:moveTo>
                      <a:pt x="79" y="0"/>
                    </a:moveTo>
                    <a:cubicBezTo>
                      <a:pt x="68" y="0"/>
                      <a:pt x="59" y="9"/>
                      <a:pt x="59" y="19"/>
                    </a:cubicBezTo>
                    <a:cubicBezTo>
                      <a:pt x="59" y="21"/>
                      <a:pt x="59" y="22"/>
                      <a:pt x="60" y="23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27" y="38"/>
                      <a:pt x="23" y="37"/>
                      <a:pt x="19" y="37"/>
                    </a:cubicBezTo>
                    <a:cubicBezTo>
                      <a:pt x="8" y="37"/>
                      <a:pt x="0" y="46"/>
                      <a:pt x="0" y="56"/>
                    </a:cubicBezTo>
                    <a:cubicBezTo>
                      <a:pt x="0" y="67"/>
                      <a:pt x="8" y="76"/>
                      <a:pt x="19" y="76"/>
                    </a:cubicBezTo>
                    <a:cubicBezTo>
                      <a:pt x="23" y="76"/>
                      <a:pt x="27" y="74"/>
                      <a:pt x="31" y="72"/>
                    </a:cubicBezTo>
                    <a:cubicBezTo>
                      <a:pt x="60" y="90"/>
                      <a:pt x="60" y="90"/>
                      <a:pt x="60" y="90"/>
                    </a:cubicBezTo>
                    <a:cubicBezTo>
                      <a:pt x="59" y="91"/>
                      <a:pt x="59" y="92"/>
                      <a:pt x="59" y="93"/>
                    </a:cubicBezTo>
                    <a:cubicBezTo>
                      <a:pt x="59" y="104"/>
                      <a:pt x="68" y="112"/>
                      <a:pt x="79" y="112"/>
                    </a:cubicBezTo>
                    <a:cubicBezTo>
                      <a:pt x="89" y="112"/>
                      <a:pt x="98" y="104"/>
                      <a:pt x="98" y="93"/>
                    </a:cubicBezTo>
                    <a:cubicBezTo>
                      <a:pt x="98" y="82"/>
                      <a:pt x="89" y="74"/>
                      <a:pt x="79" y="74"/>
                    </a:cubicBezTo>
                    <a:cubicBezTo>
                      <a:pt x="74" y="74"/>
                      <a:pt x="70" y="75"/>
                      <a:pt x="67" y="78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9"/>
                      <a:pt x="38" y="57"/>
                      <a:pt x="38" y="56"/>
                    </a:cubicBezTo>
                    <a:cubicBezTo>
                      <a:pt x="38" y="55"/>
                      <a:pt x="38" y="54"/>
                      <a:pt x="38" y="53"/>
                    </a:cubicBezTo>
                    <a:cubicBezTo>
                      <a:pt x="67" y="35"/>
                      <a:pt x="67" y="35"/>
                      <a:pt x="67" y="35"/>
                    </a:cubicBezTo>
                    <a:cubicBezTo>
                      <a:pt x="70" y="37"/>
                      <a:pt x="74" y="39"/>
                      <a:pt x="79" y="39"/>
                    </a:cubicBezTo>
                    <a:cubicBezTo>
                      <a:pt x="89" y="39"/>
                      <a:pt x="98" y="30"/>
                      <a:pt x="98" y="19"/>
                    </a:cubicBezTo>
                    <a:cubicBezTo>
                      <a:pt x="98" y="9"/>
                      <a:pt x="89" y="0"/>
                      <a:pt x="7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</p:grpSp>
      </p:grp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6075ACC-6A89-F812-17CF-95385CB14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5D20-90C6-47BB-A188-49E443ACD015}" type="slidenum">
              <a:rPr lang="hu-HU" smtClean="0">
                <a:latin typeface="Avenir Light" panose="020B0402020203020204" pitchFamily="34" charset="77"/>
              </a:rPr>
              <a:pPr/>
              <a:t>13</a:t>
            </a:fld>
            <a:endParaRPr lang="hu-HU">
              <a:latin typeface="Avenir Light" panose="020B0402020203020204" pitchFamily="34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2E619A-2675-5782-0024-A05D699F8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619" y="665253"/>
            <a:ext cx="8880763" cy="1012009"/>
          </a:xfrm>
        </p:spPr>
        <p:txBody>
          <a:bodyPr/>
          <a:lstStyle/>
          <a:p>
            <a:pPr algn="ctr"/>
            <a:r>
              <a:rPr lang="en-AU">
                <a:solidFill>
                  <a:srgbClr val="7F7F7F"/>
                </a:solidFill>
              </a:rPr>
              <a:t>Agenda</a:t>
            </a:r>
            <a:endParaRPr lang="en-AU">
              <a:solidFill>
                <a:srgbClr val="7F7F7F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A4A8BC-74B0-DAE8-A297-024D8BAC9578}"/>
              </a:ext>
            </a:extLst>
          </p:cNvPr>
          <p:cNvSpPr/>
          <p:nvPr/>
        </p:nvSpPr>
        <p:spPr>
          <a:xfrm>
            <a:off x="321675" y="1275907"/>
            <a:ext cx="8661991" cy="4444409"/>
          </a:xfrm>
          <a:prstGeom prst="rect">
            <a:avLst/>
          </a:prstGeom>
          <a:solidFill>
            <a:srgbClr val="F2F2F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C9038B2-B421-CA1C-F803-E9FC5C22C951}"/>
              </a:ext>
            </a:extLst>
          </p:cNvPr>
          <p:cNvSpPr/>
          <p:nvPr/>
        </p:nvSpPr>
        <p:spPr>
          <a:xfrm>
            <a:off x="12325350" y="0"/>
            <a:ext cx="1924050" cy="11811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/>
              <a:t>Alina</a:t>
            </a:r>
          </a:p>
        </p:txBody>
      </p:sp>
    </p:spTree>
    <p:extLst>
      <p:ext uri="{BB962C8B-B14F-4D97-AF65-F5344CB8AC3E}">
        <p14:creationId xmlns:p14="http://schemas.microsoft.com/office/powerpoint/2010/main" val="91773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3105D-1B84-7C91-5811-799B13864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108005-451D-56F3-ACCE-C2B730515D96}"/>
              </a:ext>
            </a:extLst>
          </p:cNvPr>
          <p:cNvCxnSpPr>
            <a:cxnSpLocks/>
          </p:cNvCxnSpPr>
          <p:nvPr/>
        </p:nvCxnSpPr>
        <p:spPr>
          <a:xfrm flipH="1">
            <a:off x="2873829" y="3820892"/>
            <a:ext cx="6890657" cy="0"/>
          </a:xfrm>
          <a:prstGeom prst="line">
            <a:avLst/>
          </a:prstGeom>
          <a:ln w="38100">
            <a:solidFill>
              <a:srgbClr val="01A9D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E9E4F56-34D3-13DC-3D12-B2848B16C222}"/>
              </a:ext>
            </a:extLst>
          </p:cNvPr>
          <p:cNvSpPr/>
          <p:nvPr/>
        </p:nvSpPr>
        <p:spPr>
          <a:xfrm>
            <a:off x="312680" y="1464000"/>
            <a:ext cx="4484212" cy="4572000"/>
          </a:xfrm>
          <a:prstGeom prst="roundRect">
            <a:avLst>
              <a:gd name="adj" fmla="val 4651"/>
            </a:avLst>
          </a:prstGeom>
          <a:solidFill>
            <a:schemeClr val="bg1"/>
          </a:solidFill>
          <a:ln w="38100">
            <a:solidFill>
              <a:srgbClr val="01A9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3A595E-736A-8978-8E9B-686787FAA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200">
                <a:solidFill>
                  <a:srgbClr val="7F7F7F"/>
                </a:solidFill>
              </a:rPr>
              <a:t>Our analysis included checking the network of female artists and most represented movements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437CD9-7A29-E89B-5BA9-B0D1EF6A8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5D20-90C6-47BB-A188-49E443ACD015}" type="slidenum">
              <a:rPr lang="hu-HU" smtClean="0">
                <a:latin typeface="Avenir Book" panose="02000503020000020003" pitchFamily="2" charset="0"/>
              </a:rPr>
              <a:pPr/>
              <a:t>14</a:t>
            </a:fld>
            <a:endParaRPr lang="hu-HU">
              <a:latin typeface="Avenir Book" panose="02000503020000020003" pitchFamily="2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AFB7C53-E7D8-600F-6AD5-DD17B74B170B}"/>
              </a:ext>
            </a:extLst>
          </p:cNvPr>
          <p:cNvSpPr/>
          <p:nvPr/>
        </p:nvSpPr>
        <p:spPr>
          <a:xfrm>
            <a:off x="5270757" y="3017998"/>
            <a:ext cx="1605788" cy="1605788"/>
          </a:xfrm>
          <a:prstGeom prst="ellipse">
            <a:avLst/>
          </a:prstGeom>
          <a:solidFill>
            <a:schemeClr val="bg1"/>
          </a:solidFill>
          <a:ln w="57150">
            <a:solidFill>
              <a:srgbClr val="01A9D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hu-HU" sz="2800" b="1">
                <a:solidFill>
                  <a:srgbClr val="01A9D6"/>
                </a:solidFill>
                <a:latin typeface="Avenir Book" panose="02000503020000020003" pitchFamily="2" charset="0"/>
              </a:rPr>
              <a:t>Neo4j</a:t>
            </a:r>
            <a:endParaRPr lang="en-AU" sz="2800" b="1">
              <a:solidFill>
                <a:srgbClr val="01A9D6"/>
              </a:solidFill>
              <a:latin typeface="Avenir Book" panose="02000503020000020003" pitchFamily="2" charset="0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5C3542F-16D8-8127-2291-73633466CD53}"/>
              </a:ext>
            </a:extLst>
          </p:cNvPr>
          <p:cNvSpPr/>
          <p:nvPr/>
        </p:nvSpPr>
        <p:spPr>
          <a:xfrm>
            <a:off x="7350411" y="1464000"/>
            <a:ext cx="4484212" cy="4572000"/>
          </a:xfrm>
          <a:prstGeom prst="roundRect">
            <a:avLst>
              <a:gd name="adj" fmla="val 4651"/>
            </a:avLst>
          </a:prstGeom>
          <a:solidFill>
            <a:schemeClr val="bg1"/>
          </a:solidFill>
          <a:ln w="38100">
            <a:solidFill>
              <a:srgbClr val="01A9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" name="Picture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768F9B94-5A26-0D83-854A-C7B22353E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76" y="1534892"/>
            <a:ext cx="4045114" cy="4393409"/>
          </a:xfrm>
          <a:prstGeom prst="rect">
            <a:avLst/>
          </a:prstGeom>
        </p:spPr>
      </p:pic>
      <p:pic>
        <p:nvPicPr>
          <p:cNvPr id="8" name="Picture 7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AC80989C-F601-F5AE-A55F-B8CD260DD9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976" y="1508994"/>
            <a:ext cx="4143081" cy="44998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3EB47E-777B-DBD1-B376-65A3D29C0C3F}"/>
              </a:ext>
            </a:extLst>
          </p:cNvPr>
          <p:cNvSpPr/>
          <p:nvPr/>
        </p:nvSpPr>
        <p:spPr>
          <a:xfrm>
            <a:off x="12325350" y="0"/>
            <a:ext cx="1924050" cy="11811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/>
              <a:t>Alina</a:t>
            </a:r>
          </a:p>
        </p:txBody>
      </p:sp>
    </p:spTree>
    <p:extLst>
      <p:ext uri="{BB962C8B-B14F-4D97-AF65-F5344CB8AC3E}">
        <p14:creationId xmlns:p14="http://schemas.microsoft.com/office/powerpoint/2010/main" val="1837433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3105D-1B84-7C91-5811-799B13864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108005-451D-56F3-ACCE-C2B730515D96}"/>
              </a:ext>
            </a:extLst>
          </p:cNvPr>
          <p:cNvCxnSpPr>
            <a:cxnSpLocks/>
          </p:cNvCxnSpPr>
          <p:nvPr/>
        </p:nvCxnSpPr>
        <p:spPr>
          <a:xfrm flipH="1">
            <a:off x="2873829" y="3820892"/>
            <a:ext cx="6890657" cy="0"/>
          </a:xfrm>
          <a:prstGeom prst="line">
            <a:avLst/>
          </a:prstGeom>
          <a:ln w="38100">
            <a:solidFill>
              <a:srgbClr val="01A9D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E9E4F56-34D3-13DC-3D12-B2848B16C222}"/>
              </a:ext>
            </a:extLst>
          </p:cNvPr>
          <p:cNvSpPr/>
          <p:nvPr/>
        </p:nvSpPr>
        <p:spPr>
          <a:xfrm>
            <a:off x="312680" y="1464000"/>
            <a:ext cx="4484212" cy="4572000"/>
          </a:xfrm>
          <a:prstGeom prst="roundRect">
            <a:avLst>
              <a:gd name="adj" fmla="val 4651"/>
            </a:avLst>
          </a:prstGeom>
          <a:solidFill>
            <a:schemeClr val="bg1"/>
          </a:solidFill>
          <a:ln w="38100">
            <a:solidFill>
              <a:srgbClr val="01A9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3A595E-736A-8978-8E9B-686787FAA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200">
                <a:solidFill>
                  <a:srgbClr val="7F7F7F"/>
                </a:solidFill>
              </a:rPr>
              <a:t>The network visualization in Gephi shows the major communities and networks of artists in a wholistic way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437CD9-7A29-E89B-5BA9-B0D1EF6A8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5D20-90C6-47BB-A188-49E443ACD015}" type="slidenum">
              <a:rPr lang="hu-HU" smtClean="0">
                <a:latin typeface="Avenir Book" panose="02000503020000020003" pitchFamily="2" charset="0"/>
              </a:rPr>
              <a:pPr/>
              <a:t>15</a:t>
            </a:fld>
            <a:endParaRPr lang="hu-HU">
              <a:latin typeface="Avenir Book" panose="02000503020000020003" pitchFamily="2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AFB7C53-E7D8-600F-6AD5-DD17B74B170B}"/>
              </a:ext>
            </a:extLst>
          </p:cNvPr>
          <p:cNvSpPr/>
          <p:nvPr/>
        </p:nvSpPr>
        <p:spPr>
          <a:xfrm>
            <a:off x="5270757" y="3017998"/>
            <a:ext cx="1605788" cy="1605788"/>
          </a:xfrm>
          <a:prstGeom prst="ellipse">
            <a:avLst/>
          </a:prstGeom>
          <a:solidFill>
            <a:schemeClr val="bg1"/>
          </a:solidFill>
          <a:ln w="57150">
            <a:solidFill>
              <a:srgbClr val="01A9D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2800" b="1">
                <a:solidFill>
                  <a:srgbClr val="01A9D6"/>
                </a:solidFill>
                <a:latin typeface="Avenir Book" panose="02000503020000020003" pitchFamily="2" charset="0"/>
              </a:rPr>
              <a:t>GEPHI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41EAAD3-761D-0532-6A47-4AD6FDB96B3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453" t="6109" r="10977" b="11670"/>
          <a:stretch/>
        </p:blipFill>
        <p:spPr>
          <a:xfrm>
            <a:off x="387210" y="1468941"/>
            <a:ext cx="4335152" cy="403033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6AB167F-AF53-EFD9-70AF-5B182EE906B7}"/>
              </a:ext>
            </a:extLst>
          </p:cNvPr>
          <p:cNvSpPr txBox="1"/>
          <p:nvPr/>
        </p:nvSpPr>
        <p:spPr>
          <a:xfrm>
            <a:off x="826462" y="5371482"/>
            <a:ext cx="3456648" cy="621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0" i="0" u="none" strike="noStrike">
                <a:solidFill>
                  <a:schemeClr val="bg1">
                    <a:lumMod val="65000"/>
                  </a:schemeClr>
                </a:solidFill>
                <a:effectLst/>
                <a:latin typeface="Avenir Book" panose="02000503020000020003" pitchFamily="2" charset="0"/>
              </a:rPr>
              <a:t>Network visualization of 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a</a:t>
            </a:r>
            <a:r>
              <a:rPr lang="en-US" b="0" i="0" u="none" strike="noStrike">
                <a:solidFill>
                  <a:schemeClr val="bg1">
                    <a:lumMod val="65000"/>
                  </a:schemeClr>
                </a:solidFill>
                <a:effectLst/>
                <a:latin typeface="Avenir Book" panose="02000503020000020003" pitchFamily="2" charset="0"/>
              </a:rPr>
              <a:t>rtists 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b</a:t>
            </a:r>
            <a:r>
              <a:rPr lang="en-US" b="0" i="0" u="none" strike="noStrike">
                <a:solidFill>
                  <a:schemeClr val="bg1">
                    <a:lumMod val="65000"/>
                  </a:schemeClr>
                </a:solidFill>
                <a:effectLst/>
                <a:latin typeface="Avenir Book" panose="02000503020000020003" pitchFamily="2" charset="0"/>
              </a:rPr>
              <a:t>ased on modularity 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c</a:t>
            </a:r>
            <a:r>
              <a:rPr lang="en-US" b="0" i="0" u="none" strike="noStrike">
                <a:solidFill>
                  <a:schemeClr val="bg1">
                    <a:lumMod val="65000"/>
                  </a:schemeClr>
                </a:solidFill>
                <a:effectLst/>
                <a:latin typeface="Avenir Book" panose="02000503020000020003" pitchFamily="2" charset="0"/>
              </a:rPr>
              <a:t>lustering</a:t>
            </a:r>
            <a:endParaRPr lang="en-US" sz="180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5C3542F-16D8-8127-2291-73633466CD53}"/>
              </a:ext>
            </a:extLst>
          </p:cNvPr>
          <p:cNvSpPr/>
          <p:nvPr/>
        </p:nvSpPr>
        <p:spPr>
          <a:xfrm>
            <a:off x="7350411" y="1464000"/>
            <a:ext cx="4484212" cy="4572000"/>
          </a:xfrm>
          <a:prstGeom prst="roundRect">
            <a:avLst>
              <a:gd name="adj" fmla="val 4651"/>
            </a:avLst>
          </a:prstGeom>
          <a:solidFill>
            <a:schemeClr val="bg1"/>
          </a:solidFill>
          <a:ln w="38100">
            <a:solidFill>
              <a:srgbClr val="01A9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1B761B-1511-8AE1-FBC7-4CA0C66EF72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082" r="4842" b="4461"/>
          <a:stretch/>
        </p:blipFill>
        <p:spPr>
          <a:xfrm>
            <a:off x="7424941" y="1468941"/>
            <a:ext cx="4335153" cy="403013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083AD27-E9F0-E05D-02DB-81495785777F}"/>
              </a:ext>
            </a:extLst>
          </p:cNvPr>
          <p:cNvSpPr txBox="1"/>
          <p:nvPr/>
        </p:nvSpPr>
        <p:spPr>
          <a:xfrm>
            <a:off x="7688819" y="5371482"/>
            <a:ext cx="3807396" cy="621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0" i="0" u="none" strike="noStrike">
                <a:solidFill>
                  <a:schemeClr val="bg1">
                    <a:lumMod val="65000"/>
                  </a:schemeClr>
                </a:solidFill>
                <a:effectLst/>
                <a:latin typeface="Avenir Book" panose="02000503020000020003" pitchFamily="2" charset="0"/>
              </a:rPr>
              <a:t>Network visualization of artists 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b</a:t>
            </a:r>
            <a:r>
              <a:rPr lang="en-US" b="0" i="0" u="none" strike="noStrike">
                <a:solidFill>
                  <a:schemeClr val="bg1">
                    <a:lumMod val="65000"/>
                  </a:schemeClr>
                </a:solidFill>
                <a:effectLst/>
                <a:latin typeface="Avenir Book" panose="02000503020000020003" pitchFamily="2" charset="0"/>
              </a:rPr>
              <a:t>ased on 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ci</a:t>
            </a:r>
            <a:r>
              <a:rPr lang="en-US" b="0" i="0" u="none" strike="noStrike">
                <a:solidFill>
                  <a:schemeClr val="bg1">
                    <a:lumMod val="65000"/>
                  </a:schemeClr>
                </a:solidFill>
                <a:effectLst/>
                <a:latin typeface="Avenir Book" panose="02000503020000020003" pitchFamily="2" charset="0"/>
              </a:rPr>
              <a:t>tizenship </a:t>
            </a:r>
            <a:r>
              <a:rPr lang="en-US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c</a:t>
            </a:r>
            <a:r>
              <a:rPr lang="en-US" b="0" i="0" u="none" strike="noStrike">
                <a:solidFill>
                  <a:schemeClr val="bg1">
                    <a:lumMod val="65000"/>
                  </a:schemeClr>
                </a:solidFill>
                <a:effectLst/>
                <a:latin typeface="Avenir Book" panose="02000503020000020003" pitchFamily="2" charset="0"/>
              </a:rPr>
              <a:t>entrality</a:t>
            </a:r>
            <a:endParaRPr lang="en-US" sz="180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B57402-C9D7-2F47-2F14-8D2903A7464D}"/>
              </a:ext>
            </a:extLst>
          </p:cNvPr>
          <p:cNvSpPr/>
          <p:nvPr/>
        </p:nvSpPr>
        <p:spPr>
          <a:xfrm>
            <a:off x="12325350" y="0"/>
            <a:ext cx="1924050" cy="11811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/>
              <a:t>Alina</a:t>
            </a:r>
          </a:p>
        </p:txBody>
      </p:sp>
    </p:spTree>
    <p:extLst>
      <p:ext uri="{BB962C8B-B14F-4D97-AF65-F5344CB8AC3E}">
        <p14:creationId xmlns:p14="http://schemas.microsoft.com/office/powerpoint/2010/main" val="4591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34E8A057-4D0F-B512-103C-2140E7D2D423}"/>
              </a:ext>
            </a:extLst>
          </p:cNvPr>
          <p:cNvSpPr/>
          <p:nvPr/>
        </p:nvSpPr>
        <p:spPr>
          <a:xfrm>
            <a:off x="3172884" y="353486"/>
            <a:ext cx="5846233" cy="5846233"/>
          </a:xfrm>
          <a:prstGeom prst="ellipse">
            <a:avLst/>
          </a:prstGeom>
          <a:solidFill>
            <a:srgbClr val="01A9D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0D2D5-F5BE-1A9B-35AC-9781AB943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4554" y="2770597"/>
            <a:ext cx="6202892" cy="1012009"/>
          </a:xfrm>
        </p:spPr>
        <p:txBody>
          <a:bodyPr anchor="ctr"/>
          <a:lstStyle/>
          <a:p>
            <a:pPr algn="ctr"/>
            <a:r>
              <a:rPr lang="en-AU" sz="6000">
                <a:solidFill>
                  <a:schemeClr val="bg1"/>
                </a:solidFill>
              </a:rPr>
              <a:t>Thank you </a:t>
            </a:r>
            <a:br>
              <a:rPr lang="en-AU" sz="6000">
                <a:solidFill>
                  <a:schemeClr val="bg1"/>
                </a:solidFill>
              </a:rPr>
            </a:br>
            <a:r>
              <a:rPr lang="en-AU" sz="6000">
                <a:solidFill>
                  <a:schemeClr val="bg1"/>
                </a:solidFill>
              </a:rPr>
              <a:t>for your attention!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266082D3-1BCB-DC56-8C03-7E054985F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5818" y="6394324"/>
            <a:ext cx="674498" cy="302400"/>
          </a:xfrm>
        </p:spPr>
        <p:txBody>
          <a:bodyPr/>
          <a:lstStyle/>
          <a:p>
            <a:fld id="{1A0B5D20-90C6-47BB-A188-49E443ACD015}" type="slidenum">
              <a:rPr lang="hu-HU" smtClean="0">
                <a:latin typeface="Avenir Book" panose="02000503020000020003" pitchFamily="2" charset="0"/>
              </a:rPr>
              <a:pPr/>
              <a:t>16</a:t>
            </a:fld>
            <a:endParaRPr lang="hu-HU">
              <a:latin typeface="Avenir Book" panose="02000503020000020003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85876A-2734-4D30-07BD-1975C1208225}"/>
              </a:ext>
            </a:extLst>
          </p:cNvPr>
          <p:cNvSpPr/>
          <p:nvPr/>
        </p:nvSpPr>
        <p:spPr>
          <a:xfrm>
            <a:off x="12325350" y="0"/>
            <a:ext cx="1924050" cy="11811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/>
              <a:t>Alina</a:t>
            </a:r>
          </a:p>
        </p:txBody>
      </p:sp>
    </p:spTree>
    <p:extLst>
      <p:ext uri="{BB962C8B-B14F-4D97-AF65-F5344CB8AC3E}">
        <p14:creationId xmlns:p14="http://schemas.microsoft.com/office/powerpoint/2010/main" val="3992458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980F5-2C6E-563A-686A-D1AB59121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5E943B3B-F373-6BCA-1572-73120E132B9C}"/>
              </a:ext>
            </a:extLst>
          </p:cNvPr>
          <p:cNvSpPr/>
          <p:nvPr/>
        </p:nvSpPr>
        <p:spPr>
          <a:xfrm>
            <a:off x="3172884" y="353486"/>
            <a:ext cx="5846233" cy="5846233"/>
          </a:xfrm>
          <a:prstGeom prst="ellipse">
            <a:avLst/>
          </a:prstGeom>
          <a:solidFill>
            <a:srgbClr val="01A9D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347DBB-CFB7-9DE8-6328-4F3130247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925" y="2922996"/>
            <a:ext cx="11778150" cy="1012009"/>
          </a:xfrm>
        </p:spPr>
        <p:txBody>
          <a:bodyPr anchor="ctr"/>
          <a:lstStyle/>
          <a:p>
            <a:pPr algn="ctr"/>
            <a:r>
              <a:rPr lang="en-AU" sz="16600">
                <a:solidFill>
                  <a:schemeClr val="bg1"/>
                </a:solidFill>
              </a:rPr>
              <a:t>Q&amp;A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98AA02F-D966-DEF0-73AC-12507527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5818" y="6394324"/>
            <a:ext cx="674498" cy="302400"/>
          </a:xfrm>
        </p:spPr>
        <p:txBody>
          <a:bodyPr/>
          <a:lstStyle/>
          <a:p>
            <a:fld id="{1A0B5D20-90C6-47BB-A188-49E443ACD015}" type="slidenum">
              <a:rPr lang="hu-HU" smtClean="0">
                <a:latin typeface="Avenir Book" panose="02000503020000020003" pitchFamily="2" charset="0"/>
              </a:rPr>
              <a:pPr/>
              <a:t>17</a:t>
            </a:fld>
            <a:endParaRPr lang="hu-HU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722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980F5-2C6E-563A-686A-D1AB59121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98AA02F-D966-DEF0-73AC-12507527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5818" y="6394324"/>
            <a:ext cx="674498" cy="302400"/>
          </a:xfrm>
        </p:spPr>
        <p:txBody>
          <a:bodyPr/>
          <a:lstStyle/>
          <a:p>
            <a:fld id="{1A0B5D20-90C6-47BB-A188-49E443ACD015}" type="slidenum">
              <a:rPr lang="hu-HU" smtClean="0">
                <a:latin typeface="Avenir Book" panose="02000503020000020003" pitchFamily="2" charset="0"/>
              </a:rPr>
              <a:pPr/>
              <a:t>18</a:t>
            </a:fld>
            <a:endParaRPr lang="hu-HU">
              <a:latin typeface="Avenir Book" panose="02000503020000020003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4B1E97-F71B-09FD-94C7-E3655B25B742}"/>
              </a:ext>
            </a:extLst>
          </p:cNvPr>
          <p:cNvSpPr txBox="1"/>
          <p:nvPr/>
        </p:nvSpPr>
        <p:spPr>
          <a:xfrm>
            <a:off x="2636520" y="3110915"/>
            <a:ext cx="6370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hlinkClick r:id="rId2"/>
              </a:rPr>
              <a:t>raw.githubusercontent.com/me9hanics/</a:t>
            </a:r>
            <a:r>
              <a:rPr lang="en-GB" err="1">
                <a:hlinkClick r:id="rId2"/>
              </a:rPr>
              <a:t>DataEngineering</a:t>
            </a:r>
            <a:r>
              <a:rPr lang="en-GB">
                <a:hlinkClick r:id="rId2"/>
              </a:rPr>
              <a:t>-SQL/refs/heads/main/Term2/</a:t>
            </a:r>
            <a:r>
              <a:rPr lang="en-GB" err="1">
                <a:hlinkClick r:id="rId2"/>
              </a:rPr>
              <a:t>imgs</a:t>
            </a:r>
            <a:r>
              <a:rPr lang="en-GB">
                <a:hlinkClick r:id="rId2"/>
              </a:rPr>
              <a:t>/workflow/</a:t>
            </a:r>
            <a:r>
              <a:rPr lang="en-GB" err="1">
                <a:hlinkClick r:id="rId2"/>
              </a:rPr>
              <a:t>workflow.svg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573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75DC1-0AB6-6E7F-DB8C-35BDCB3FB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5D20-90C6-47BB-A188-49E443ACD015}" type="slidenum">
              <a:rPr lang="hu-HU" smtClean="0"/>
              <a:pPr/>
              <a:t>19</a:t>
            </a:fld>
            <a:endParaRPr lang="hu-HU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9624FBE-47D1-868B-535B-1C0265EEE30F}"/>
              </a:ext>
            </a:extLst>
          </p:cNvPr>
          <p:cNvSpPr txBox="1">
            <a:spLocks/>
          </p:cNvSpPr>
          <p:nvPr/>
        </p:nvSpPr>
        <p:spPr>
          <a:xfrm>
            <a:off x="355599" y="236219"/>
            <a:ext cx="11778150" cy="1012009"/>
          </a:xfrm>
          <a:prstGeom prst="rect">
            <a:avLst/>
          </a:prstGeom>
        </p:spPr>
        <p:txBody>
          <a:bodyPr vert="horz" lIns="36000" tIns="45720" rIns="36000" bIns="45720" rtlCol="0" anchor="t">
            <a:noAutofit/>
          </a:bodyPr>
          <a:lstStyle>
            <a:lvl1pPr algn="l" defTabSz="91437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AU" sz="3200">
                <a:solidFill>
                  <a:srgbClr val="7F7F7F"/>
                </a:solidFill>
              </a:rPr>
              <a:t>The deployment of Neo4j enabled us to visualize and analyse different dimensions of the network of artists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241452-6595-491A-B354-765B334B7A5D}"/>
              </a:ext>
            </a:extLst>
          </p:cNvPr>
          <p:cNvSpPr/>
          <p:nvPr/>
        </p:nvSpPr>
        <p:spPr>
          <a:xfrm>
            <a:off x="6457951" y="1306286"/>
            <a:ext cx="5378450" cy="4688114"/>
          </a:xfrm>
          <a:prstGeom prst="roundRect">
            <a:avLst>
              <a:gd name="adj" fmla="val 7537"/>
            </a:avLst>
          </a:prstGeom>
          <a:solidFill>
            <a:schemeClr val="bg1"/>
          </a:solidFill>
          <a:ln w="28575">
            <a:solidFill>
              <a:srgbClr val="01A9D6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251999" rtlCol="0" anchor="t"/>
          <a:lstStyle/>
          <a:p>
            <a:pPr algn="ctr">
              <a:spcAft>
                <a:spcPts val="1200"/>
              </a:spcAft>
            </a:pPr>
            <a:r>
              <a:rPr lang="en-AU" sz="2800" b="1">
                <a:solidFill>
                  <a:srgbClr val="01A9D6"/>
                </a:solidFill>
                <a:latin typeface="Avenir Book" panose="02000503020000020003" pitchFamily="2" charset="0"/>
              </a:rPr>
              <a:t>OVERALL ANALYTICS</a:t>
            </a:r>
          </a:p>
          <a:p>
            <a:pPr marL="401638" indent="-354013" algn="just">
              <a:spcAft>
                <a:spcPts val="1200"/>
              </a:spcAft>
              <a:buClr>
                <a:srgbClr val="01A9D6"/>
              </a:buClr>
              <a:buFont typeface="Arial" panose="020B0604020202020204" pitchFamily="34" charset="0"/>
              <a:buChar char="•"/>
              <a:tabLst>
                <a:tab pos="4789488" algn="l"/>
              </a:tabLst>
            </a:pPr>
            <a:r>
              <a:rPr lang="en-GB" b="0" i="0" u="none" strike="noStrike">
                <a:solidFill>
                  <a:schemeClr val="bg1">
                    <a:lumMod val="65000"/>
                  </a:schemeClr>
                </a:solidFill>
                <a:effectLst/>
                <a:latin typeface="Avenir Book" panose="02000503020000020003" pitchFamily="2" charset="0"/>
              </a:rPr>
              <a:t>Andy Warhol, Liam Gillick and Hito </a:t>
            </a:r>
            <a:r>
              <a:rPr lang="en-GB" b="0" i="0" u="none" strike="noStrike" err="1">
                <a:solidFill>
                  <a:schemeClr val="bg1">
                    <a:lumMod val="65000"/>
                  </a:schemeClr>
                </a:solidFill>
                <a:effectLst/>
                <a:latin typeface="Avenir Book" panose="02000503020000020003" pitchFamily="2" charset="0"/>
              </a:rPr>
              <a:t>Steyerl</a:t>
            </a:r>
            <a:r>
              <a:rPr lang="en-GB" b="0" i="0" u="none" strike="noStrike">
                <a:solidFill>
                  <a:schemeClr val="bg1">
                    <a:lumMod val="65000"/>
                  </a:schemeClr>
                </a:solidFill>
                <a:effectLst/>
                <a:latin typeface="Avenir Book" panose="02000503020000020003" pitchFamily="2" charset="0"/>
              </a:rPr>
              <a:t> are the most frequently exhibited artists in the dataset, accounting more than 750 exhibitions together</a:t>
            </a:r>
            <a:endParaRPr lang="en-AU" b="1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  <a:p>
            <a:pPr marL="401638" indent="-354013" algn="just">
              <a:spcAft>
                <a:spcPts val="1200"/>
              </a:spcAft>
              <a:buClr>
                <a:srgbClr val="01A9D6"/>
              </a:buClr>
              <a:buFont typeface="Arial" panose="020B0604020202020204" pitchFamily="34" charset="0"/>
              <a:buChar char="•"/>
              <a:tabLst>
                <a:tab pos="4789488" algn="l"/>
              </a:tabLst>
            </a:pPr>
            <a:r>
              <a:rPr lang="en-AU" b="1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Most artists died in New York, while most have been born in Europe, indicating that the creative environment is more secure overseas</a:t>
            </a:r>
          </a:p>
          <a:p>
            <a:pPr marL="401638" indent="-354013" algn="just">
              <a:spcAft>
                <a:spcPts val="1200"/>
              </a:spcAft>
              <a:buClr>
                <a:srgbClr val="01A9D6"/>
              </a:buClr>
              <a:buFont typeface="Arial" panose="020B0604020202020204" pitchFamily="34" charset="0"/>
              <a:buChar char="•"/>
              <a:tabLst>
                <a:tab pos="4789488" algn="l"/>
              </a:tabLst>
            </a:pPr>
            <a:r>
              <a:rPr lang="en-AU" b="1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Conceptual Art, Expressionism and Abstract Art  create the most connections between artist, while 20% hardly accounts any connections</a:t>
            </a:r>
            <a:endParaRPr lang="en-AU" sz="2000" b="1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  <a:p>
            <a:pPr marL="401638" indent="-354013" algn="just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4789488" algn="l"/>
              </a:tabLst>
            </a:pPr>
            <a:endParaRPr lang="en-AU" b="1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88391D2-7D51-B020-8B81-F0CC8FFE6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04"/>
          <a:stretch/>
        </p:blipFill>
        <p:spPr>
          <a:xfrm>
            <a:off x="355599" y="3690257"/>
            <a:ext cx="5407866" cy="2304143"/>
          </a:xfrm>
          <a:prstGeom prst="rect">
            <a:avLst/>
          </a:prstGeom>
          <a:solidFill>
            <a:schemeClr val="bg1"/>
          </a:solidFill>
          <a:ln w="19050">
            <a:solidFill>
              <a:srgbClr val="01A9D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5A5D99F-B71A-CC51-5F2A-EB493A5DE4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10"/>
          <a:stretch/>
        </p:blipFill>
        <p:spPr>
          <a:xfrm>
            <a:off x="355599" y="1306286"/>
            <a:ext cx="5407866" cy="2122714"/>
          </a:xfrm>
          <a:prstGeom prst="rect">
            <a:avLst/>
          </a:prstGeom>
          <a:solidFill>
            <a:schemeClr val="bg1"/>
          </a:solidFill>
          <a:ln w="19050">
            <a:solidFill>
              <a:srgbClr val="01A9D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riangle 7">
            <a:extLst>
              <a:ext uri="{FF2B5EF4-FFF2-40B4-BE49-F238E27FC236}">
                <a16:creationId xmlns:a16="http://schemas.microsoft.com/office/drawing/2014/main" id="{AA9F17C7-DA05-FE17-B293-0B2D15666FEB}"/>
              </a:ext>
            </a:extLst>
          </p:cNvPr>
          <p:cNvSpPr/>
          <p:nvPr/>
        </p:nvSpPr>
        <p:spPr>
          <a:xfrm rot="10800000">
            <a:off x="2406207" y="3323017"/>
            <a:ext cx="1306652" cy="473222"/>
          </a:xfrm>
          <a:prstGeom prst="triangle">
            <a:avLst/>
          </a:prstGeom>
          <a:solidFill>
            <a:srgbClr val="01A9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27E8F2-6DE3-F1A9-7B6B-59247E396054}"/>
              </a:ext>
            </a:extLst>
          </p:cNvPr>
          <p:cNvCxnSpPr>
            <a:cxnSpLocks/>
          </p:cNvCxnSpPr>
          <p:nvPr/>
        </p:nvCxnSpPr>
        <p:spPr>
          <a:xfrm>
            <a:off x="6110708" y="1690915"/>
            <a:ext cx="0" cy="3918857"/>
          </a:xfrm>
          <a:prstGeom prst="line">
            <a:avLst/>
          </a:prstGeom>
          <a:ln w="28575">
            <a:solidFill>
              <a:srgbClr val="01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800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5D20-90C6-47BB-A188-49E443ACD015}" type="slidenum">
              <a:rPr lang="hu-HU" smtClean="0">
                <a:latin typeface="Avenir Light" panose="020B0402020203020204" pitchFamily="34" charset="77"/>
              </a:rPr>
              <a:pPr/>
              <a:t>2</a:t>
            </a:fld>
            <a:endParaRPr lang="hu-HU">
              <a:latin typeface="Avenir Light" panose="020B0402020203020204" pitchFamily="34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B76CD-850C-3E4F-969D-90FB233C7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619" y="665253"/>
            <a:ext cx="8880763" cy="1012009"/>
          </a:xfrm>
        </p:spPr>
        <p:txBody>
          <a:bodyPr/>
          <a:lstStyle/>
          <a:p>
            <a:pPr algn="ctr"/>
            <a:r>
              <a:rPr lang="en-AU">
                <a:solidFill>
                  <a:srgbClr val="7F7F7F"/>
                </a:solidFill>
              </a:rPr>
              <a:t>Agenda</a:t>
            </a:r>
            <a:endParaRPr lang="en-AU">
              <a:solidFill>
                <a:srgbClr val="7F7F7F"/>
              </a:solidFill>
              <a:latin typeface="Avenir Book" panose="02000503020000020003" pitchFamily="2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6511A7-AA31-12CB-253A-04DBFA88F6E7}"/>
              </a:ext>
            </a:extLst>
          </p:cNvPr>
          <p:cNvGrpSpPr/>
          <p:nvPr/>
        </p:nvGrpSpPr>
        <p:grpSpPr>
          <a:xfrm>
            <a:off x="321854" y="1633928"/>
            <a:ext cx="11394461" cy="3150544"/>
            <a:chOff x="321854" y="1633928"/>
            <a:chExt cx="11394461" cy="3150544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2C31922-C1BD-CA8C-46B5-A61D96A196CD}"/>
                </a:ext>
              </a:extLst>
            </p:cNvPr>
            <p:cNvGrpSpPr/>
            <p:nvPr/>
          </p:nvGrpSpPr>
          <p:grpSpPr>
            <a:xfrm>
              <a:off x="321854" y="1633928"/>
              <a:ext cx="11394461" cy="3150544"/>
              <a:chOff x="321854" y="1633928"/>
              <a:chExt cx="11394461" cy="3150544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4BE97813-1650-B4E7-CC6E-1CFD749EDF0A}"/>
                  </a:ext>
                </a:extLst>
              </p:cNvPr>
              <p:cNvGrpSpPr/>
              <p:nvPr/>
            </p:nvGrpSpPr>
            <p:grpSpPr>
              <a:xfrm>
                <a:off x="321854" y="1633928"/>
                <a:ext cx="2820654" cy="3150544"/>
                <a:chOff x="157131" y="1633928"/>
                <a:chExt cx="2820654" cy="3150544"/>
              </a:xfrm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1450A835-1B58-9E34-9A6D-A3C3E5AAFBE1}"/>
                    </a:ext>
                  </a:extLst>
                </p:cNvPr>
                <p:cNvGrpSpPr/>
                <p:nvPr/>
              </p:nvGrpSpPr>
              <p:grpSpPr>
                <a:xfrm>
                  <a:off x="157131" y="1633928"/>
                  <a:ext cx="2820654" cy="2158586"/>
                  <a:chOff x="-92366" y="1633928"/>
                  <a:chExt cx="2820654" cy="2158586"/>
                </a:xfrm>
              </p:grpSpPr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18960DCB-21A4-7BAC-24C3-D71EF8C49B61}"/>
                      </a:ext>
                    </a:extLst>
                  </p:cNvPr>
                  <p:cNvSpPr/>
                  <p:nvPr/>
                </p:nvSpPr>
                <p:spPr>
                  <a:xfrm>
                    <a:off x="574472" y="1633928"/>
                    <a:ext cx="1486978" cy="1486978"/>
                  </a:xfrm>
                  <a:prstGeom prst="ellipse">
                    <a:avLst/>
                  </a:prstGeom>
                  <a:solidFill>
                    <a:srgbClr val="01A9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7200">
                      <a:latin typeface="Avenir Book" panose="02000503020000020003" pitchFamily="2" charset="0"/>
                    </a:endParaRPr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22B137E6-7B17-901E-BE18-70A43FAC5B40}"/>
                      </a:ext>
                    </a:extLst>
                  </p:cNvPr>
                  <p:cNvSpPr/>
                  <p:nvPr/>
                </p:nvSpPr>
                <p:spPr>
                  <a:xfrm>
                    <a:off x="-92366" y="3219141"/>
                    <a:ext cx="2820654" cy="5733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t"/>
                  <a:lstStyle/>
                  <a:p>
                    <a:pPr algn="ctr"/>
                    <a:r>
                      <a:rPr lang="en-AU" sz="2000" b="1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1. Executive Summary</a:t>
                    </a:r>
                  </a:p>
                </p:txBody>
              </p:sp>
            </p:grp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279A686A-8B0F-7B63-1199-0E251529E56C}"/>
                    </a:ext>
                  </a:extLst>
                </p:cNvPr>
                <p:cNvSpPr/>
                <p:nvPr/>
              </p:nvSpPr>
              <p:spPr>
                <a:xfrm>
                  <a:off x="284039" y="3725749"/>
                  <a:ext cx="2566839" cy="10587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AU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Summary of project scope, data source and aim of the analyses</a:t>
                  </a:r>
                </a:p>
              </p:txBody>
            </p: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420724E5-6B43-6398-8E53-82D1FFBF5482}"/>
                  </a:ext>
                </a:extLst>
              </p:cNvPr>
              <p:cNvGrpSpPr/>
              <p:nvPr/>
            </p:nvGrpSpPr>
            <p:grpSpPr>
              <a:xfrm>
                <a:off x="6070415" y="1633928"/>
                <a:ext cx="2928046" cy="3150544"/>
                <a:chOff x="6124048" y="1633928"/>
                <a:chExt cx="2928046" cy="3150544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953A43B9-6934-0386-4812-957E31A15281}"/>
                    </a:ext>
                  </a:extLst>
                </p:cNvPr>
                <p:cNvGrpSpPr/>
                <p:nvPr/>
              </p:nvGrpSpPr>
              <p:grpSpPr>
                <a:xfrm>
                  <a:off x="6124048" y="1633928"/>
                  <a:ext cx="2928046" cy="2158586"/>
                  <a:chOff x="6225248" y="1633928"/>
                  <a:chExt cx="2928046" cy="2158586"/>
                </a:xfrm>
              </p:grpSpPr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82952B3B-3169-04BC-CEBA-5DCC759E1BBE}"/>
                      </a:ext>
                    </a:extLst>
                  </p:cNvPr>
                  <p:cNvSpPr/>
                  <p:nvPr/>
                </p:nvSpPr>
                <p:spPr>
                  <a:xfrm>
                    <a:off x="6945782" y="1633928"/>
                    <a:ext cx="1486978" cy="1486978"/>
                  </a:xfrm>
                  <a:prstGeom prst="ellipse">
                    <a:avLst/>
                  </a:prstGeom>
                  <a:solidFill>
                    <a:srgbClr val="01A9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7200">
                      <a:latin typeface="Avenir Book" panose="02000503020000020003" pitchFamily="2" charset="0"/>
                    </a:endParaRPr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C568EA68-827D-ED2F-AEEA-6A81E630D25D}"/>
                      </a:ext>
                    </a:extLst>
                  </p:cNvPr>
                  <p:cNvSpPr/>
                  <p:nvPr/>
                </p:nvSpPr>
                <p:spPr>
                  <a:xfrm>
                    <a:off x="6225248" y="3219141"/>
                    <a:ext cx="2928046" cy="5733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AU" sz="2000" b="1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3. Neo4j Operation</a:t>
                    </a:r>
                  </a:p>
                </p:txBody>
              </p:sp>
            </p:grp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B3F38C09-87B4-E067-A50F-77153C96C171}"/>
                    </a:ext>
                  </a:extLst>
                </p:cNvPr>
                <p:cNvSpPr/>
                <p:nvPr/>
              </p:nvSpPr>
              <p:spPr>
                <a:xfrm>
                  <a:off x="6304652" y="3725749"/>
                  <a:ext cx="2566839" cy="10587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AU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Outlining the network analytics carried out in </a:t>
                  </a:r>
                  <a:r>
                    <a:rPr lang="hu-HU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Neo4j</a:t>
                  </a:r>
                  <a:r>
                    <a:rPr lang="en-AU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 and KNIME </a:t>
                  </a:r>
                </a:p>
              </p:txBody>
            </p: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9B98EC7C-7A6F-FB45-A4A3-33E910516D6C}"/>
                  </a:ext>
                </a:extLst>
              </p:cNvPr>
              <p:cNvGrpSpPr/>
              <p:nvPr/>
            </p:nvGrpSpPr>
            <p:grpSpPr>
              <a:xfrm>
                <a:off x="9149476" y="1657889"/>
                <a:ext cx="2566839" cy="3126583"/>
                <a:chOff x="9371607" y="1657889"/>
                <a:chExt cx="2566839" cy="3126583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C74E5800-8B25-4D66-85DB-699FA3A6E91D}"/>
                    </a:ext>
                  </a:extLst>
                </p:cNvPr>
                <p:cNvGrpSpPr/>
                <p:nvPr/>
              </p:nvGrpSpPr>
              <p:grpSpPr>
                <a:xfrm>
                  <a:off x="9371607" y="1657889"/>
                  <a:ext cx="2566839" cy="2158586"/>
                  <a:chOff x="9563694" y="1633928"/>
                  <a:chExt cx="2566839" cy="2158586"/>
                </a:xfrm>
              </p:grpSpPr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EE6D0C8F-93AE-DDEC-84FC-D2E0884D096C}"/>
                      </a:ext>
                    </a:extLst>
                  </p:cNvPr>
                  <p:cNvSpPr/>
                  <p:nvPr/>
                </p:nvSpPr>
                <p:spPr>
                  <a:xfrm>
                    <a:off x="10103624" y="1633928"/>
                    <a:ext cx="1486978" cy="1486978"/>
                  </a:xfrm>
                  <a:prstGeom prst="ellipse">
                    <a:avLst/>
                  </a:prstGeom>
                  <a:solidFill>
                    <a:srgbClr val="01A9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7200">
                      <a:latin typeface="Avenir Book" panose="02000503020000020003" pitchFamily="2" charset="0"/>
                    </a:endParaRPr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9A3EC9AB-D07A-DA37-AD29-3527CE361CB6}"/>
                      </a:ext>
                    </a:extLst>
                  </p:cNvPr>
                  <p:cNvSpPr/>
                  <p:nvPr/>
                </p:nvSpPr>
                <p:spPr>
                  <a:xfrm>
                    <a:off x="9563694" y="3219141"/>
                    <a:ext cx="2566839" cy="5733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AU" sz="2000" b="1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4. Analytics Results</a:t>
                    </a:r>
                  </a:p>
                </p:txBody>
              </p:sp>
            </p:grp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48BF8AE5-9351-66B0-8CD0-5C23A14B0BA5}"/>
                    </a:ext>
                  </a:extLst>
                </p:cNvPr>
                <p:cNvSpPr/>
                <p:nvPr/>
              </p:nvSpPr>
              <p:spPr>
                <a:xfrm>
                  <a:off x="9371607" y="3725749"/>
                  <a:ext cx="2566839" cy="10587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AU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Overview of key analytics results and network visualization</a:t>
                  </a:r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EED25A2A-E23C-03CD-BA5F-D7A0921E9083}"/>
                  </a:ext>
                </a:extLst>
              </p:cNvPr>
              <p:cNvGrpSpPr/>
              <p:nvPr/>
            </p:nvGrpSpPr>
            <p:grpSpPr>
              <a:xfrm>
                <a:off x="3349000" y="1633928"/>
                <a:ext cx="2570400" cy="3150544"/>
                <a:chOff x="3161496" y="1633928"/>
                <a:chExt cx="2570400" cy="3150544"/>
              </a:xfrm>
            </p:grpSpPr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0F5C1B8C-23A0-02A6-AD0B-E773DFF8BDA6}"/>
                    </a:ext>
                  </a:extLst>
                </p:cNvPr>
                <p:cNvGrpSpPr/>
                <p:nvPr/>
              </p:nvGrpSpPr>
              <p:grpSpPr>
                <a:xfrm>
                  <a:off x="3161496" y="1633928"/>
                  <a:ext cx="2570400" cy="2158586"/>
                  <a:chOff x="3059193" y="1633928"/>
                  <a:chExt cx="2570400" cy="2158586"/>
                </a:xfrm>
              </p:grpSpPr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5A1A0654-CAEA-49A0-6C6A-F3E5F2B89C6A}"/>
                      </a:ext>
                    </a:extLst>
                  </p:cNvPr>
                  <p:cNvSpPr/>
                  <p:nvPr/>
                </p:nvSpPr>
                <p:spPr>
                  <a:xfrm>
                    <a:off x="3600904" y="1633928"/>
                    <a:ext cx="1486978" cy="1486978"/>
                  </a:xfrm>
                  <a:prstGeom prst="ellipse">
                    <a:avLst/>
                  </a:prstGeom>
                  <a:solidFill>
                    <a:srgbClr val="01A9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7200">
                      <a:latin typeface="Avenir Book" panose="02000503020000020003" pitchFamily="2" charset="0"/>
                    </a:endParaRPr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2CF9C132-4CE2-1374-A55D-B585F3B54223}"/>
                      </a:ext>
                    </a:extLst>
                  </p:cNvPr>
                  <p:cNvSpPr/>
                  <p:nvPr/>
                </p:nvSpPr>
                <p:spPr>
                  <a:xfrm>
                    <a:off x="3059193" y="3219141"/>
                    <a:ext cx="2570400" cy="5733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AU" sz="2000" b="1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2. KNIME Workflow</a:t>
                    </a:r>
                  </a:p>
                </p:txBody>
              </p:sp>
            </p:grp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B368DBE2-4B21-6345-ABCA-C14E0E785923}"/>
                    </a:ext>
                  </a:extLst>
                </p:cNvPr>
                <p:cNvSpPr/>
                <p:nvPr/>
              </p:nvSpPr>
              <p:spPr>
                <a:xfrm>
                  <a:off x="3163277" y="3725749"/>
                  <a:ext cx="2566839" cy="10587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AU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Overview of the KNIME workflow implementation</a:t>
                  </a:r>
                </a:p>
              </p:txBody>
            </p:sp>
          </p:grpSp>
        </p:grpSp>
        <p:grpSp>
          <p:nvGrpSpPr>
            <p:cNvPr id="3" name="Group 47">
              <a:extLst>
                <a:ext uri="{FF2B5EF4-FFF2-40B4-BE49-F238E27FC236}">
                  <a16:creationId xmlns:a16="http://schemas.microsoft.com/office/drawing/2014/main" id="{1B0CF451-C2E6-B4A8-52C7-65E7474B5A3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64503" y="1832880"/>
              <a:ext cx="935355" cy="1098879"/>
              <a:chOff x="1100" y="2326"/>
              <a:chExt cx="286" cy="336"/>
            </a:xfrm>
          </p:grpSpPr>
          <p:sp>
            <p:nvSpPr>
              <p:cNvPr id="5" name="AutoShape 46">
                <a:extLst>
                  <a:ext uri="{FF2B5EF4-FFF2-40B4-BE49-F238E27FC236}">
                    <a16:creationId xmlns:a16="http://schemas.microsoft.com/office/drawing/2014/main" id="{15D1CC72-8509-B858-2591-0DDB7BF7DE0C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100" y="2326"/>
                <a:ext cx="286" cy="3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" name="Freeform 48">
                <a:extLst>
                  <a:ext uri="{FF2B5EF4-FFF2-40B4-BE49-F238E27FC236}">
                    <a16:creationId xmlns:a16="http://schemas.microsoft.com/office/drawing/2014/main" id="{9CF2E009-9771-32AE-AC6A-69C76CDCA4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0" y="2326"/>
                <a:ext cx="286" cy="336"/>
              </a:xfrm>
              <a:custGeom>
                <a:avLst/>
                <a:gdLst/>
                <a:ahLst/>
                <a:cxnLst>
                  <a:cxn ang="0">
                    <a:pos x="54" y="49"/>
                  </a:cxn>
                  <a:cxn ang="0">
                    <a:pos x="54" y="75"/>
                  </a:cxn>
                  <a:cxn ang="0">
                    <a:pos x="48" y="75"/>
                  </a:cxn>
                  <a:cxn ang="0">
                    <a:pos x="45" y="58"/>
                  </a:cxn>
                  <a:cxn ang="0">
                    <a:pos x="42" y="75"/>
                  </a:cxn>
                  <a:cxn ang="0">
                    <a:pos x="36" y="75"/>
                  </a:cxn>
                  <a:cxn ang="0">
                    <a:pos x="36" y="49"/>
                  </a:cxn>
                  <a:cxn ang="0">
                    <a:pos x="31" y="41"/>
                  </a:cxn>
                  <a:cxn ang="0">
                    <a:pos x="31" y="28"/>
                  </a:cxn>
                  <a:cxn ang="0">
                    <a:pos x="40" y="20"/>
                  </a:cxn>
                  <a:cxn ang="0">
                    <a:pos x="50" y="20"/>
                  </a:cxn>
                  <a:cxn ang="0">
                    <a:pos x="58" y="28"/>
                  </a:cxn>
                  <a:cxn ang="0">
                    <a:pos x="58" y="41"/>
                  </a:cxn>
                  <a:cxn ang="0">
                    <a:pos x="54" y="49"/>
                  </a:cxn>
                  <a:cxn ang="0">
                    <a:pos x="59" y="72"/>
                  </a:cxn>
                  <a:cxn ang="0">
                    <a:pos x="55" y="80"/>
                  </a:cxn>
                  <a:cxn ang="0">
                    <a:pos x="71" y="80"/>
                  </a:cxn>
                  <a:cxn ang="0">
                    <a:pos x="69" y="85"/>
                  </a:cxn>
                  <a:cxn ang="0">
                    <a:pos x="90" y="76"/>
                  </a:cxn>
                  <a:cxn ang="0">
                    <a:pos x="75" y="68"/>
                  </a:cxn>
                  <a:cxn ang="0">
                    <a:pos x="74" y="72"/>
                  </a:cxn>
                  <a:cxn ang="0">
                    <a:pos x="59" y="72"/>
                  </a:cxn>
                  <a:cxn ang="0">
                    <a:pos x="30" y="72"/>
                  </a:cxn>
                  <a:cxn ang="0">
                    <a:pos x="16" y="72"/>
                  </a:cxn>
                  <a:cxn ang="0">
                    <a:pos x="14" y="68"/>
                  </a:cxn>
                  <a:cxn ang="0">
                    <a:pos x="0" y="76"/>
                  </a:cxn>
                  <a:cxn ang="0">
                    <a:pos x="21" y="85"/>
                  </a:cxn>
                  <a:cxn ang="0">
                    <a:pos x="19" y="80"/>
                  </a:cxn>
                  <a:cxn ang="0">
                    <a:pos x="34" y="80"/>
                  </a:cxn>
                  <a:cxn ang="0">
                    <a:pos x="30" y="72"/>
                  </a:cxn>
                  <a:cxn ang="0">
                    <a:pos x="39" y="79"/>
                  </a:cxn>
                  <a:cxn ang="0">
                    <a:pos x="51" y="79"/>
                  </a:cxn>
                  <a:cxn ang="0">
                    <a:pos x="52" y="89"/>
                  </a:cxn>
                  <a:cxn ang="0">
                    <a:pos x="65" y="89"/>
                  </a:cxn>
                  <a:cxn ang="0">
                    <a:pos x="45" y="106"/>
                  </a:cxn>
                  <a:cxn ang="0">
                    <a:pos x="25" y="89"/>
                  </a:cxn>
                  <a:cxn ang="0">
                    <a:pos x="37" y="89"/>
                  </a:cxn>
                  <a:cxn ang="0">
                    <a:pos x="39" y="79"/>
                  </a:cxn>
                  <a:cxn ang="0">
                    <a:pos x="45" y="0"/>
                  </a:cxn>
                  <a:cxn ang="0">
                    <a:pos x="54" y="9"/>
                  </a:cxn>
                  <a:cxn ang="0">
                    <a:pos x="45" y="18"/>
                  </a:cxn>
                  <a:cxn ang="0">
                    <a:pos x="36" y="9"/>
                  </a:cxn>
                  <a:cxn ang="0">
                    <a:pos x="45" y="0"/>
                  </a:cxn>
                </a:cxnLst>
                <a:rect l="0" t="0" r="r" b="b"/>
                <a:pathLst>
                  <a:path w="90" h="106">
                    <a:moveTo>
                      <a:pt x="54" y="49"/>
                    </a:moveTo>
                    <a:cubicBezTo>
                      <a:pt x="54" y="75"/>
                      <a:pt x="54" y="75"/>
                      <a:pt x="54" y="75"/>
                    </a:cubicBezTo>
                    <a:cubicBezTo>
                      <a:pt x="48" y="75"/>
                      <a:pt x="48" y="75"/>
                      <a:pt x="48" y="75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2" y="75"/>
                      <a:pt x="42" y="75"/>
                      <a:pt x="42" y="75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36" y="49"/>
                      <a:pt x="36" y="49"/>
                      <a:pt x="36" y="49"/>
                    </a:cubicBezTo>
                    <a:cubicBezTo>
                      <a:pt x="33" y="47"/>
                      <a:pt x="31" y="45"/>
                      <a:pt x="31" y="41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3"/>
                      <a:pt x="35" y="20"/>
                      <a:pt x="40" y="20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5" y="20"/>
                      <a:pt x="58" y="23"/>
                      <a:pt x="58" y="28"/>
                    </a:cubicBezTo>
                    <a:cubicBezTo>
                      <a:pt x="58" y="41"/>
                      <a:pt x="58" y="41"/>
                      <a:pt x="58" y="41"/>
                    </a:cubicBezTo>
                    <a:cubicBezTo>
                      <a:pt x="58" y="45"/>
                      <a:pt x="57" y="48"/>
                      <a:pt x="54" y="49"/>
                    </a:cubicBezTo>
                    <a:close/>
                    <a:moveTo>
                      <a:pt x="59" y="72"/>
                    </a:moveTo>
                    <a:cubicBezTo>
                      <a:pt x="55" y="80"/>
                      <a:pt x="55" y="80"/>
                      <a:pt x="55" y="80"/>
                    </a:cubicBezTo>
                    <a:cubicBezTo>
                      <a:pt x="71" y="80"/>
                      <a:pt x="71" y="80"/>
                      <a:pt x="71" y="80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90" y="76"/>
                      <a:pt x="90" y="76"/>
                      <a:pt x="90" y="76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4" y="72"/>
                      <a:pt x="74" y="72"/>
                      <a:pt x="74" y="72"/>
                    </a:cubicBezTo>
                    <a:cubicBezTo>
                      <a:pt x="59" y="72"/>
                      <a:pt x="59" y="72"/>
                      <a:pt x="59" y="72"/>
                    </a:cubicBezTo>
                    <a:close/>
                    <a:moveTo>
                      <a:pt x="30" y="72"/>
                    </a:moveTo>
                    <a:cubicBezTo>
                      <a:pt x="16" y="72"/>
                      <a:pt x="16" y="72"/>
                      <a:pt x="16" y="72"/>
                    </a:cubicBezTo>
                    <a:cubicBezTo>
                      <a:pt x="14" y="68"/>
                      <a:pt x="14" y="68"/>
                      <a:pt x="14" y="68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21" y="85"/>
                      <a:pt x="21" y="85"/>
                      <a:pt x="21" y="85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34" y="80"/>
                      <a:pt x="34" y="80"/>
                      <a:pt x="34" y="80"/>
                    </a:cubicBezTo>
                    <a:cubicBezTo>
                      <a:pt x="30" y="72"/>
                      <a:pt x="30" y="72"/>
                      <a:pt x="30" y="72"/>
                    </a:cubicBezTo>
                    <a:close/>
                    <a:moveTo>
                      <a:pt x="39" y="79"/>
                    </a:moveTo>
                    <a:cubicBezTo>
                      <a:pt x="51" y="79"/>
                      <a:pt x="51" y="79"/>
                      <a:pt x="51" y="79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65" y="89"/>
                      <a:pt x="65" y="89"/>
                      <a:pt x="65" y="89"/>
                    </a:cubicBezTo>
                    <a:cubicBezTo>
                      <a:pt x="45" y="106"/>
                      <a:pt x="45" y="106"/>
                      <a:pt x="45" y="106"/>
                    </a:cubicBezTo>
                    <a:cubicBezTo>
                      <a:pt x="25" y="89"/>
                      <a:pt x="25" y="89"/>
                      <a:pt x="25" y="89"/>
                    </a:cubicBezTo>
                    <a:cubicBezTo>
                      <a:pt x="37" y="89"/>
                      <a:pt x="37" y="89"/>
                      <a:pt x="37" y="89"/>
                    </a:cubicBezTo>
                    <a:cubicBezTo>
                      <a:pt x="39" y="79"/>
                      <a:pt x="39" y="79"/>
                      <a:pt x="39" y="79"/>
                    </a:cubicBezTo>
                    <a:close/>
                    <a:moveTo>
                      <a:pt x="45" y="0"/>
                    </a:moveTo>
                    <a:cubicBezTo>
                      <a:pt x="50" y="0"/>
                      <a:pt x="54" y="4"/>
                      <a:pt x="54" y="9"/>
                    </a:cubicBezTo>
                    <a:cubicBezTo>
                      <a:pt x="54" y="14"/>
                      <a:pt x="50" y="18"/>
                      <a:pt x="45" y="18"/>
                    </a:cubicBezTo>
                    <a:cubicBezTo>
                      <a:pt x="40" y="18"/>
                      <a:pt x="36" y="14"/>
                      <a:pt x="36" y="9"/>
                    </a:cubicBezTo>
                    <a:cubicBezTo>
                      <a:pt x="36" y="4"/>
                      <a:pt x="40" y="0"/>
                      <a:pt x="4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" name="Group 371">
              <a:extLst>
                <a:ext uri="{FF2B5EF4-FFF2-40B4-BE49-F238E27FC236}">
                  <a16:creationId xmlns:a16="http://schemas.microsoft.com/office/drawing/2014/main" id="{747122B5-FC03-9927-C030-0336A9993A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05040" y="1981422"/>
              <a:ext cx="865456" cy="801581"/>
              <a:chOff x="1656" y="3604"/>
              <a:chExt cx="271" cy="251"/>
            </a:xfrm>
          </p:grpSpPr>
          <p:sp>
            <p:nvSpPr>
              <p:cNvPr id="8" name="AutoShape 370">
                <a:extLst>
                  <a:ext uri="{FF2B5EF4-FFF2-40B4-BE49-F238E27FC236}">
                    <a16:creationId xmlns:a16="http://schemas.microsoft.com/office/drawing/2014/main" id="{DBA40D71-794B-4386-1885-0CCA64224B84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656" y="3604"/>
                <a:ext cx="269" cy="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  <p:sp>
            <p:nvSpPr>
              <p:cNvPr id="9" name="Freeform 372">
                <a:extLst>
                  <a:ext uri="{FF2B5EF4-FFF2-40B4-BE49-F238E27FC236}">
                    <a16:creationId xmlns:a16="http://schemas.microsoft.com/office/drawing/2014/main" id="{197615F5-F21A-6EE9-2FDF-8E5445FF1D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56" y="3604"/>
                <a:ext cx="271" cy="251"/>
              </a:xfrm>
              <a:custGeom>
                <a:avLst/>
                <a:gdLst>
                  <a:gd name="T0" fmla="*/ 104 w 112"/>
                  <a:gd name="T1" fmla="*/ 74 h 103"/>
                  <a:gd name="T2" fmla="*/ 101 w 112"/>
                  <a:gd name="T3" fmla="*/ 49 h 103"/>
                  <a:gd name="T4" fmla="*/ 91 w 112"/>
                  <a:gd name="T5" fmla="*/ 49 h 103"/>
                  <a:gd name="T6" fmla="*/ 91 w 112"/>
                  <a:gd name="T7" fmla="*/ 41 h 103"/>
                  <a:gd name="T8" fmla="*/ 83 w 112"/>
                  <a:gd name="T9" fmla="*/ 37 h 103"/>
                  <a:gd name="T10" fmla="*/ 81 w 112"/>
                  <a:gd name="T11" fmla="*/ 12 h 103"/>
                  <a:gd name="T12" fmla="*/ 71 w 112"/>
                  <a:gd name="T13" fmla="*/ 12 h 103"/>
                  <a:gd name="T14" fmla="*/ 71 w 112"/>
                  <a:gd name="T15" fmla="*/ 4 h 103"/>
                  <a:gd name="T16" fmla="*/ 46 w 112"/>
                  <a:gd name="T17" fmla="*/ 0 h 103"/>
                  <a:gd name="T18" fmla="*/ 41 w 112"/>
                  <a:gd name="T19" fmla="*/ 4 h 103"/>
                  <a:gd name="T20" fmla="*/ 31 w 112"/>
                  <a:gd name="T21" fmla="*/ 12 h 103"/>
                  <a:gd name="T22" fmla="*/ 29 w 112"/>
                  <a:gd name="T23" fmla="*/ 14 h 103"/>
                  <a:gd name="T24" fmla="*/ 25 w 112"/>
                  <a:gd name="T25" fmla="*/ 37 h 103"/>
                  <a:gd name="T26" fmla="*/ 21 w 112"/>
                  <a:gd name="T27" fmla="*/ 41 h 103"/>
                  <a:gd name="T28" fmla="*/ 11 w 112"/>
                  <a:gd name="T29" fmla="*/ 49 h 103"/>
                  <a:gd name="T30" fmla="*/ 8 w 112"/>
                  <a:gd name="T31" fmla="*/ 52 h 103"/>
                  <a:gd name="T32" fmla="*/ 4 w 112"/>
                  <a:gd name="T33" fmla="*/ 74 h 103"/>
                  <a:gd name="T34" fmla="*/ 0 w 112"/>
                  <a:gd name="T35" fmla="*/ 78 h 103"/>
                  <a:gd name="T36" fmla="*/ 0 w 112"/>
                  <a:gd name="T37" fmla="*/ 99 h 103"/>
                  <a:gd name="T38" fmla="*/ 25 w 112"/>
                  <a:gd name="T39" fmla="*/ 103 h 103"/>
                  <a:gd name="T40" fmla="*/ 29 w 112"/>
                  <a:gd name="T41" fmla="*/ 99 h 103"/>
                  <a:gd name="T42" fmla="*/ 29 w 112"/>
                  <a:gd name="T43" fmla="*/ 78 h 103"/>
                  <a:gd name="T44" fmla="*/ 14 w 112"/>
                  <a:gd name="T45" fmla="*/ 74 h 103"/>
                  <a:gd name="T46" fmla="*/ 13 w 112"/>
                  <a:gd name="T47" fmla="*/ 54 h 103"/>
                  <a:gd name="T48" fmla="*/ 21 w 112"/>
                  <a:gd name="T49" fmla="*/ 62 h 103"/>
                  <a:gd name="T50" fmla="*/ 25 w 112"/>
                  <a:gd name="T51" fmla="*/ 66 h 103"/>
                  <a:gd name="T52" fmla="*/ 46 w 112"/>
                  <a:gd name="T53" fmla="*/ 66 h 103"/>
                  <a:gd name="T54" fmla="*/ 50 w 112"/>
                  <a:gd name="T55" fmla="*/ 54 h 103"/>
                  <a:gd name="T56" fmla="*/ 53 w 112"/>
                  <a:gd name="T57" fmla="*/ 74 h 103"/>
                  <a:gd name="T58" fmla="*/ 46 w 112"/>
                  <a:gd name="T59" fmla="*/ 74 h 103"/>
                  <a:gd name="T60" fmla="*/ 41 w 112"/>
                  <a:gd name="T61" fmla="*/ 99 h 103"/>
                  <a:gd name="T62" fmla="*/ 46 w 112"/>
                  <a:gd name="T63" fmla="*/ 103 h 103"/>
                  <a:gd name="T64" fmla="*/ 66 w 112"/>
                  <a:gd name="T65" fmla="*/ 103 h 103"/>
                  <a:gd name="T66" fmla="*/ 71 w 112"/>
                  <a:gd name="T67" fmla="*/ 79 h 103"/>
                  <a:gd name="T68" fmla="*/ 66 w 112"/>
                  <a:gd name="T69" fmla="*/ 74 h 103"/>
                  <a:gd name="T70" fmla="*/ 58 w 112"/>
                  <a:gd name="T71" fmla="*/ 54 h 103"/>
                  <a:gd name="T72" fmla="*/ 62 w 112"/>
                  <a:gd name="T73" fmla="*/ 62 h 103"/>
                  <a:gd name="T74" fmla="*/ 66 w 112"/>
                  <a:gd name="T75" fmla="*/ 66 h 103"/>
                  <a:gd name="T76" fmla="*/ 87 w 112"/>
                  <a:gd name="T77" fmla="*/ 66 h 103"/>
                  <a:gd name="T78" fmla="*/ 91 w 112"/>
                  <a:gd name="T79" fmla="*/ 54 h 103"/>
                  <a:gd name="T80" fmla="*/ 99 w 112"/>
                  <a:gd name="T81" fmla="*/ 74 h 103"/>
                  <a:gd name="T82" fmla="*/ 87 w 112"/>
                  <a:gd name="T83" fmla="*/ 74 h 103"/>
                  <a:gd name="T84" fmla="*/ 83 w 112"/>
                  <a:gd name="T85" fmla="*/ 78 h 103"/>
                  <a:gd name="T86" fmla="*/ 83 w 112"/>
                  <a:gd name="T87" fmla="*/ 99 h 103"/>
                  <a:gd name="T88" fmla="*/ 97 w 112"/>
                  <a:gd name="T89" fmla="*/ 103 h 103"/>
                  <a:gd name="T90" fmla="*/ 108 w 112"/>
                  <a:gd name="T91" fmla="*/ 103 h 103"/>
                  <a:gd name="T92" fmla="*/ 112 w 112"/>
                  <a:gd name="T93" fmla="*/ 79 h 103"/>
                  <a:gd name="T94" fmla="*/ 108 w 112"/>
                  <a:gd name="T95" fmla="*/ 74 h 103"/>
                  <a:gd name="T96" fmla="*/ 62 w 112"/>
                  <a:gd name="T97" fmla="*/ 41 h 103"/>
                  <a:gd name="T98" fmla="*/ 56 w 112"/>
                  <a:gd name="T99" fmla="*/ 49 h 103"/>
                  <a:gd name="T100" fmla="*/ 56 w 112"/>
                  <a:gd name="T101" fmla="*/ 49 h 103"/>
                  <a:gd name="T102" fmla="*/ 50 w 112"/>
                  <a:gd name="T103" fmla="*/ 41 h 103"/>
                  <a:gd name="T104" fmla="*/ 46 w 112"/>
                  <a:gd name="T105" fmla="*/ 37 h 103"/>
                  <a:gd name="T106" fmla="*/ 34 w 112"/>
                  <a:gd name="T107" fmla="*/ 37 h 103"/>
                  <a:gd name="T108" fmla="*/ 41 w 112"/>
                  <a:gd name="T109" fmla="*/ 17 h 103"/>
                  <a:gd name="T110" fmla="*/ 41 w 112"/>
                  <a:gd name="T111" fmla="*/ 25 h 103"/>
                  <a:gd name="T112" fmla="*/ 66 w 112"/>
                  <a:gd name="T113" fmla="*/ 29 h 103"/>
                  <a:gd name="T114" fmla="*/ 71 w 112"/>
                  <a:gd name="T115" fmla="*/ 25 h 103"/>
                  <a:gd name="T116" fmla="*/ 78 w 112"/>
                  <a:gd name="T117" fmla="*/ 17 h 103"/>
                  <a:gd name="T118" fmla="*/ 66 w 112"/>
                  <a:gd name="T119" fmla="*/ 37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2" h="103">
                    <a:moveTo>
                      <a:pt x="108" y="74"/>
                    </a:moveTo>
                    <a:cubicBezTo>
                      <a:pt x="104" y="74"/>
                      <a:pt x="104" y="74"/>
                      <a:pt x="104" y="74"/>
                    </a:cubicBezTo>
                    <a:cubicBezTo>
                      <a:pt x="104" y="52"/>
                      <a:pt x="104" y="52"/>
                      <a:pt x="104" y="52"/>
                    </a:cubicBezTo>
                    <a:cubicBezTo>
                      <a:pt x="104" y="50"/>
                      <a:pt x="103" y="49"/>
                      <a:pt x="101" y="49"/>
                    </a:cubicBezTo>
                    <a:cubicBezTo>
                      <a:pt x="101" y="49"/>
                      <a:pt x="101" y="49"/>
                      <a:pt x="101" y="49"/>
                    </a:cubicBezTo>
                    <a:cubicBezTo>
                      <a:pt x="91" y="49"/>
                      <a:pt x="91" y="49"/>
                      <a:pt x="91" y="49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91" y="39"/>
                      <a:pt x="89" y="37"/>
                      <a:pt x="87" y="37"/>
                    </a:cubicBezTo>
                    <a:cubicBezTo>
                      <a:pt x="83" y="37"/>
                      <a:pt x="83" y="37"/>
                      <a:pt x="83" y="37"/>
                    </a:cubicBezTo>
                    <a:cubicBezTo>
                      <a:pt x="83" y="14"/>
                      <a:pt x="83" y="14"/>
                      <a:pt x="83" y="14"/>
                    </a:cubicBezTo>
                    <a:cubicBezTo>
                      <a:pt x="83" y="13"/>
                      <a:pt x="82" y="12"/>
                      <a:pt x="81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71" y="4"/>
                      <a:pt x="71" y="4"/>
                      <a:pt x="71" y="4"/>
                    </a:cubicBezTo>
                    <a:cubicBezTo>
                      <a:pt x="71" y="4"/>
                      <a:pt x="71" y="4"/>
                      <a:pt x="71" y="4"/>
                    </a:cubicBezTo>
                    <a:cubicBezTo>
                      <a:pt x="71" y="1"/>
                      <a:pt x="69" y="0"/>
                      <a:pt x="6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3" y="0"/>
                      <a:pt x="41" y="1"/>
                      <a:pt x="41" y="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0" y="12"/>
                      <a:pt x="29" y="13"/>
                      <a:pt x="29" y="14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2" y="37"/>
                      <a:pt x="21" y="39"/>
                      <a:pt x="21" y="41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9" y="49"/>
                      <a:pt x="8" y="50"/>
                      <a:pt x="8" y="52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2" y="74"/>
                      <a:pt x="0" y="76"/>
                      <a:pt x="0" y="78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02"/>
                      <a:pt x="2" y="103"/>
                      <a:pt x="4" y="103"/>
                    </a:cubicBezTo>
                    <a:cubicBezTo>
                      <a:pt x="25" y="103"/>
                      <a:pt x="25" y="103"/>
                      <a:pt x="25" y="103"/>
                    </a:cubicBezTo>
                    <a:cubicBezTo>
                      <a:pt x="25" y="103"/>
                      <a:pt x="25" y="103"/>
                      <a:pt x="25" y="103"/>
                    </a:cubicBezTo>
                    <a:cubicBezTo>
                      <a:pt x="27" y="103"/>
                      <a:pt x="29" y="102"/>
                      <a:pt x="29" y="99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9" y="78"/>
                      <a:pt x="29" y="78"/>
                      <a:pt x="29" y="78"/>
                    </a:cubicBezTo>
                    <a:cubicBezTo>
                      <a:pt x="29" y="76"/>
                      <a:pt x="27" y="74"/>
                      <a:pt x="25" y="74"/>
                    </a:cubicBezTo>
                    <a:cubicBezTo>
                      <a:pt x="14" y="74"/>
                      <a:pt x="14" y="74"/>
                      <a:pt x="14" y="74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1" y="64"/>
                      <a:pt x="22" y="66"/>
                      <a:pt x="25" y="66"/>
                    </a:cubicBezTo>
                    <a:cubicBezTo>
                      <a:pt x="45" y="66"/>
                      <a:pt x="45" y="66"/>
                      <a:pt x="45" y="66"/>
                    </a:cubicBezTo>
                    <a:cubicBezTo>
                      <a:pt x="46" y="66"/>
                      <a:pt x="46" y="66"/>
                      <a:pt x="46" y="66"/>
                    </a:cubicBezTo>
                    <a:cubicBezTo>
                      <a:pt x="48" y="66"/>
                      <a:pt x="50" y="64"/>
                      <a:pt x="50" y="62"/>
                    </a:cubicBezTo>
                    <a:cubicBezTo>
                      <a:pt x="50" y="54"/>
                      <a:pt x="50" y="54"/>
                      <a:pt x="50" y="54"/>
                    </a:cubicBezTo>
                    <a:cubicBezTo>
                      <a:pt x="53" y="54"/>
                      <a:pt x="53" y="54"/>
                      <a:pt x="53" y="54"/>
                    </a:cubicBezTo>
                    <a:cubicBezTo>
                      <a:pt x="53" y="74"/>
                      <a:pt x="53" y="74"/>
                      <a:pt x="53" y="74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3" y="74"/>
                      <a:pt x="41" y="76"/>
                      <a:pt x="41" y="78"/>
                    </a:cubicBezTo>
                    <a:cubicBezTo>
                      <a:pt x="41" y="99"/>
                      <a:pt x="41" y="99"/>
                      <a:pt x="41" y="99"/>
                    </a:cubicBezTo>
                    <a:cubicBezTo>
                      <a:pt x="41" y="99"/>
                      <a:pt x="41" y="99"/>
                      <a:pt x="41" y="99"/>
                    </a:cubicBezTo>
                    <a:cubicBezTo>
                      <a:pt x="41" y="102"/>
                      <a:pt x="43" y="103"/>
                      <a:pt x="46" y="103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9" y="103"/>
                      <a:pt x="71" y="102"/>
                      <a:pt x="71" y="99"/>
                    </a:cubicBezTo>
                    <a:cubicBezTo>
                      <a:pt x="71" y="79"/>
                      <a:pt x="71" y="79"/>
                      <a:pt x="71" y="79"/>
                    </a:cubicBezTo>
                    <a:cubicBezTo>
                      <a:pt x="71" y="78"/>
                      <a:pt x="71" y="78"/>
                      <a:pt x="71" y="78"/>
                    </a:cubicBezTo>
                    <a:cubicBezTo>
                      <a:pt x="71" y="76"/>
                      <a:pt x="69" y="74"/>
                      <a:pt x="66" y="74"/>
                    </a:cubicBezTo>
                    <a:cubicBezTo>
                      <a:pt x="58" y="74"/>
                      <a:pt x="58" y="74"/>
                      <a:pt x="58" y="74"/>
                    </a:cubicBezTo>
                    <a:cubicBezTo>
                      <a:pt x="58" y="54"/>
                      <a:pt x="58" y="54"/>
                      <a:pt x="58" y="54"/>
                    </a:cubicBezTo>
                    <a:cubicBezTo>
                      <a:pt x="62" y="54"/>
                      <a:pt x="62" y="54"/>
                      <a:pt x="62" y="54"/>
                    </a:cubicBezTo>
                    <a:cubicBezTo>
                      <a:pt x="62" y="62"/>
                      <a:pt x="62" y="62"/>
                      <a:pt x="62" y="62"/>
                    </a:cubicBezTo>
                    <a:cubicBezTo>
                      <a:pt x="62" y="62"/>
                      <a:pt x="62" y="62"/>
                      <a:pt x="62" y="62"/>
                    </a:cubicBezTo>
                    <a:cubicBezTo>
                      <a:pt x="62" y="64"/>
                      <a:pt x="64" y="66"/>
                      <a:pt x="66" y="66"/>
                    </a:cubicBezTo>
                    <a:cubicBezTo>
                      <a:pt x="87" y="66"/>
                      <a:pt x="87" y="66"/>
                      <a:pt x="87" y="66"/>
                    </a:cubicBezTo>
                    <a:cubicBezTo>
                      <a:pt x="87" y="66"/>
                      <a:pt x="87" y="66"/>
                      <a:pt x="87" y="66"/>
                    </a:cubicBezTo>
                    <a:cubicBezTo>
                      <a:pt x="89" y="66"/>
                      <a:pt x="91" y="64"/>
                      <a:pt x="91" y="62"/>
                    </a:cubicBezTo>
                    <a:cubicBezTo>
                      <a:pt x="91" y="54"/>
                      <a:pt x="91" y="54"/>
                      <a:pt x="91" y="54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99" y="74"/>
                      <a:pt x="99" y="74"/>
                      <a:pt x="99" y="74"/>
                    </a:cubicBezTo>
                    <a:cubicBezTo>
                      <a:pt x="97" y="74"/>
                      <a:pt x="97" y="74"/>
                      <a:pt x="97" y="74"/>
                    </a:cubicBezTo>
                    <a:cubicBezTo>
                      <a:pt x="87" y="74"/>
                      <a:pt x="87" y="74"/>
                      <a:pt x="87" y="74"/>
                    </a:cubicBezTo>
                    <a:cubicBezTo>
                      <a:pt x="87" y="74"/>
                      <a:pt x="87" y="74"/>
                      <a:pt x="87" y="74"/>
                    </a:cubicBezTo>
                    <a:cubicBezTo>
                      <a:pt x="85" y="74"/>
                      <a:pt x="83" y="76"/>
                      <a:pt x="83" y="78"/>
                    </a:cubicBezTo>
                    <a:cubicBezTo>
                      <a:pt x="83" y="99"/>
                      <a:pt x="83" y="99"/>
                      <a:pt x="83" y="99"/>
                    </a:cubicBezTo>
                    <a:cubicBezTo>
                      <a:pt x="83" y="99"/>
                      <a:pt x="83" y="99"/>
                      <a:pt x="83" y="99"/>
                    </a:cubicBezTo>
                    <a:cubicBezTo>
                      <a:pt x="83" y="102"/>
                      <a:pt x="85" y="103"/>
                      <a:pt x="87" y="103"/>
                    </a:cubicBezTo>
                    <a:cubicBezTo>
                      <a:pt x="97" y="103"/>
                      <a:pt x="97" y="103"/>
                      <a:pt x="97" y="103"/>
                    </a:cubicBezTo>
                    <a:cubicBezTo>
                      <a:pt x="108" y="103"/>
                      <a:pt x="108" y="103"/>
                      <a:pt x="108" y="103"/>
                    </a:cubicBezTo>
                    <a:cubicBezTo>
                      <a:pt x="108" y="103"/>
                      <a:pt x="108" y="103"/>
                      <a:pt x="108" y="103"/>
                    </a:cubicBezTo>
                    <a:cubicBezTo>
                      <a:pt x="110" y="103"/>
                      <a:pt x="112" y="102"/>
                      <a:pt x="112" y="99"/>
                    </a:cubicBezTo>
                    <a:cubicBezTo>
                      <a:pt x="112" y="79"/>
                      <a:pt x="112" y="79"/>
                      <a:pt x="112" y="79"/>
                    </a:cubicBezTo>
                    <a:cubicBezTo>
                      <a:pt x="112" y="78"/>
                      <a:pt x="112" y="78"/>
                      <a:pt x="112" y="78"/>
                    </a:cubicBezTo>
                    <a:cubicBezTo>
                      <a:pt x="112" y="76"/>
                      <a:pt x="110" y="74"/>
                      <a:pt x="108" y="74"/>
                    </a:cubicBezTo>
                    <a:close/>
                    <a:moveTo>
                      <a:pt x="66" y="37"/>
                    </a:moveTo>
                    <a:cubicBezTo>
                      <a:pt x="64" y="37"/>
                      <a:pt x="62" y="39"/>
                      <a:pt x="62" y="41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56" y="49"/>
                      <a:pt x="56" y="49"/>
                      <a:pt x="56" y="49"/>
                    </a:cubicBezTo>
                    <a:cubicBezTo>
                      <a:pt x="56" y="49"/>
                      <a:pt x="56" y="49"/>
                      <a:pt x="56" y="49"/>
                    </a:cubicBezTo>
                    <a:cubicBezTo>
                      <a:pt x="56" y="49"/>
                      <a:pt x="56" y="49"/>
                      <a:pt x="56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50" y="39"/>
                      <a:pt x="48" y="37"/>
                      <a:pt x="46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25"/>
                      <a:pt x="41" y="25"/>
                      <a:pt x="41" y="25"/>
                    </a:cubicBezTo>
                    <a:cubicBezTo>
                      <a:pt x="41" y="27"/>
                      <a:pt x="43" y="29"/>
                      <a:pt x="46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9" y="29"/>
                      <a:pt x="71" y="27"/>
                      <a:pt x="71" y="25"/>
                    </a:cubicBezTo>
                    <a:cubicBezTo>
                      <a:pt x="71" y="17"/>
                      <a:pt x="71" y="17"/>
                      <a:pt x="71" y="17"/>
                    </a:cubicBezTo>
                    <a:cubicBezTo>
                      <a:pt x="78" y="17"/>
                      <a:pt x="78" y="17"/>
                      <a:pt x="78" y="17"/>
                    </a:cubicBezTo>
                    <a:cubicBezTo>
                      <a:pt x="78" y="37"/>
                      <a:pt x="78" y="37"/>
                      <a:pt x="78" y="37"/>
                    </a:cubicBezTo>
                    <a:cubicBezTo>
                      <a:pt x="66" y="37"/>
                      <a:pt x="66" y="37"/>
                      <a:pt x="66" y="3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</p:grpSp>
        <p:grpSp>
          <p:nvGrpSpPr>
            <p:cNvPr id="10" name="Group 253">
              <a:extLst>
                <a:ext uri="{FF2B5EF4-FFF2-40B4-BE49-F238E27FC236}">
                  <a16:creationId xmlns:a16="http://schemas.microsoft.com/office/drawing/2014/main" id="{B2D36061-72F9-C789-BF14-D4C6E1AE334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41226" y="2035417"/>
              <a:ext cx="783338" cy="684000"/>
              <a:chOff x="5174" y="2573"/>
              <a:chExt cx="276" cy="241"/>
            </a:xfrm>
          </p:grpSpPr>
          <p:sp>
            <p:nvSpPr>
              <p:cNvPr id="11" name="AutoShape 252">
                <a:extLst>
                  <a:ext uri="{FF2B5EF4-FFF2-40B4-BE49-F238E27FC236}">
                    <a16:creationId xmlns:a16="http://schemas.microsoft.com/office/drawing/2014/main" id="{9209A791-21EC-37F7-81C7-E2C3157C70E2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174" y="2573"/>
                <a:ext cx="276" cy="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  <p:sp>
            <p:nvSpPr>
              <p:cNvPr id="12" name="Freeform 254">
                <a:extLst>
                  <a:ext uri="{FF2B5EF4-FFF2-40B4-BE49-F238E27FC236}">
                    <a16:creationId xmlns:a16="http://schemas.microsoft.com/office/drawing/2014/main" id="{3C892598-D33E-C968-B1C9-119A4CAA07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" y="2575"/>
                <a:ext cx="274" cy="239"/>
              </a:xfrm>
              <a:custGeom>
                <a:avLst/>
                <a:gdLst>
                  <a:gd name="T0" fmla="*/ 110 w 113"/>
                  <a:gd name="T1" fmla="*/ 92 h 98"/>
                  <a:gd name="T2" fmla="*/ 6 w 113"/>
                  <a:gd name="T3" fmla="*/ 92 h 98"/>
                  <a:gd name="T4" fmla="*/ 6 w 113"/>
                  <a:gd name="T5" fmla="*/ 3 h 98"/>
                  <a:gd name="T6" fmla="*/ 3 w 113"/>
                  <a:gd name="T7" fmla="*/ 0 h 98"/>
                  <a:gd name="T8" fmla="*/ 0 w 113"/>
                  <a:gd name="T9" fmla="*/ 3 h 98"/>
                  <a:gd name="T10" fmla="*/ 0 w 113"/>
                  <a:gd name="T11" fmla="*/ 95 h 98"/>
                  <a:gd name="T12" fmla="*/ 0 w 113"/>
                  <a:gd name="T13" fmla="*/ 95 h 98"/>
                  <a:gd name="T14" fmla="*/ 3 w 113"/>
                  <a:gd name="T15" fmla="*/ 98 h 98"/>
                  <a:gd name="T16" fmla="*/ 110 w 113"/>
                  <a:gd name="T17" fmla="*/ 98 h 98"/>
                  <a:gd name="T18" fmla="*/ 113 w 113"/>
                  <a:gd name="T19" fmla="*/ 95 h 98"/>
                  <a:gd name="T20" fmla="*/ 110 w 113"/>
                  <a:gd name="T21" fmla="*/ 92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3" h="98">
                    <a:moveTo>
                      <a:pt x="110" y="92"/>
                    </a:moveTo>
                    <a:cubicBezTo>
                      <a:pt x="6" y="92"/>
                      <a:pt x="6" y="92"/>
                      <a:pt x="6" y="9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1"/>
                      <a:pt x="5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7"/>
                      <a:pt x="2" y="98"/>
                      <a:pt x="3" y="98"/>
                    </a:cubicBezTo>
                    <a:cubicBezTo>
                      <a:pt x="110" y="98"/>
                      <a:pt x="110" y="98"/>
                      <a:pt x="110" y="98"/>
                    </a:cubicBezTo>
                    <a:cubicBezTo>
                      <a:pt x="111" y="98"/>
                      <a:pt x="113" y="97"/>
                      <a:pt x="113" y="95"/>
                    </a:cubicBezTo>
                    <a:cubicBezTo>
                      <a:pt x="113" y="94"/>
                      <a:pt x="111" y="92"/>
                      <a:pt x="110" y="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  <p:sp>
            <p:nvSpPr>
              <p:cNvPr id="13" name="Freeform 255">
                <a:extLst>
                  <a:ext uri="{FF2B5EF4-FFF2-40B4-BE49-F238E27FC236}">
                    <a16:creationId xmlns:a16="http://schemas.microsoft.com/office/drawing/2014/main" id="{8175935A-3285-CFD5-1E11-EE8D96E420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8" y="2614"/>
                <a:ext cx="238" cy="147"/>
              </a:xfrm>
              <a:custGeom>
                <a:avLst/>
                <a:gdLst>
                  <a:gd name="T0" fmla="*/ 5 w 98"/>
                  <a:gd name="T1" fmla="*/ 58 h 60"/>
                  <a:gd name="T2" fmla="*/ 5 w 98"/>
                  <a:gd name="T3" fmla="*/ 59 h 60"/>
                  <a:gd name="T4" fmla="*/ 13 w 98"/>
                  <a:gd name="T5" fmla="*/ 60 h 60"/>
                  <a:gd name="T6" fmla="*/ 13 w 98"/>
                  <a:gd name="T7" fmla="*/ 60 h 60"/>
                  <a:gd name="T8" fmla="*/ 19 w 98"/>
                  <a:gd name="T9" fmla="*/ 55 h 60"/>
                  <a:gd name="T10" fmla="*/ 19 w 98"/>
                  <a:gd name="T11" fmla="*/ 55 h 60"/>
                  <a:gd name="T12" fmla="*/ 20 w 98"/>
                  <a:gd name="T13" fmla="*/ 47 h 60"/>
                  <a:gd name="T14" fmla="*/ 20 w 98"/>
                  <a:gd name="T15" fmla="*/ 46 h 60"/>
                  <a:gd name="T16" fmla="*/ 37 w 98"/>
                  <a:gd name="T17" fmla="*/ 29 h 60"/>
                  <a:gd name="T18" fmla="*/ 43 w 98"/>
                  <a:gd name="T19" fmla="*/ 30 h 60"/>
                  <a:gd name="T20" fmla="*/ 44 w 98"/>
                  <a:gd name="T21" fmla="*/ 29 h 60"/>
                  <a:gd name="T22" fmla="*/ 50 w 98"/>
                  <a:gd name="T23" fmla="*/ 36 h 60"/>
                  <a:gd name="T24" fmla="*/ 50 w 98"/>
                  <a:gd name="T25" fmla="*/ 42 h 60"/>
                  <a:gd name="T26" fmla="*/ 55 w 98"/>
                  <a:gd name="T27" fmla="*/ 48 h 60"/>
                  <a:gd name="T28" fmla="*/ 55 w 98"/>
                  <a:gd name="T29" fmla="*/ 48 h 60"/>
                  <a:gd name="T30" fmla="*/ 62 w 98"/>
                  <a:gd name="T31" fmla="*/ 49 h 60"/>
                  <a:gd name="T32" fmla="*/ 62 w 98"/>
                  <a:gd name="T33" fmla="*/ 49 h 60"/>
                  <a:gd name="T34" fmla="*/ 69 w 98"/>
                  <a:gd name="T35" fmla="*/ 44 h 60"/>
                  <a:gd name="T36" fmla="*/ 69 w 98"/>
                  <a:gd name="T37" fmla="*/ 44 h 60"/>
                  <a:gd name="T38" fmla="*/ 70 w 98"/>
                  <a:gd name="T39" fmla="*/ 36 h 60"/>
                  <a:gd name="T40" fmla="*/ 69 w 98"/>
                  <a:gd name="T41" fmla="*/ 36 h 60"/>
                  <a:gd name="T42" fmla="*/ 85 w 98"/>
                  <a:gd name="T43" fmla="*/ 21 h 60"/>
                  <a:gd name="T44" fmla="*/ 91 w 98"/>
                  <a:gd name="T45" fmla="*/ 21 h 60"/>
                  <a:gd name="T46" fmla="*/ 97 w 98"/>
                  <a:gd name="T47" fmla="*/ 16 h 60"/>
                  <a:gd name="T48" fmla="*/ 97 w 98"/>
                  <a:gd name="T49" fmla="*/ 16 h 60"/>
                  <a:gd name="T50" fmla="*/ 98 w 98"/>
                  <a:gd name="T51" fmla="*/ 8 h 60"/>
                  <a:gd name="T52" fmla="*/ 93 w 98"/>
                  <a:gd name="T53" fmla="*/ 2 h 60"/>
                  <a:gd name="T54" fmla="*/ 93 w 98"/>
                  <a:gd name="T55" fmla="*/ 2 h 60"/>
                  <a:gd name="T56" fmla="*/ 93 w 98"/>
                  <a:gd name="T57" fmla="*/ 2 h 60"/>
                  <a:gd name="T58" fmla="*/ 85 w 98"/>
                  <a:gd name="T59" fmla="*/ 1 h 60"/>
                  <a:gd name="T60" fmla="*/ 79 w 98"/>
                  <a:gd name="T61" fmla="*/ 6 h 60"/>
                  <a:gd name="T62" fmla="*/ 78 w 98"/>
                  <a:gd name="T63" fmla="*/ 14 h 60"/>
                  <a:gd name="T64" fmla="*/ 78 w 98"/>
                  <a:gd name="T65" fmla="*/ 14 h 60"/>
                  <a:gd name="T66" fmla="*/ 78 w 98"/>
                  <a:gd name="T67" fmla="*/ 14 h 60"/>
                  <a:gd name="T68" fmla="*/ 63 w 98"/>
                  <a:gd name="T69" fmla="*/ 29 h 60"/>
                  <a:gd name="T70" fmla="*/ 57 w 98"/>
                  <a:gd name="T71" fmla="*/ 29 h 60"/>
                  <a:gd name="T72" fmla="*/ 57 w 98"/>
                  <a:gd name="T73" fmla="*/ 29 h 60"/>
                  <a:gd name="T74" fmla="*/ 56 w 98"/>
                  <a:gd name="T75" fmla="*/ 29 h 60"/>
                  <a:gd name="T76" fmla="*/ 50 w 98"/>
                  <a:gd name="T77" fmla="*/ 23 h 60"/>
                  <a:gd name="T78" fmla="*/ 50 w 98"/>
                  <a:gd name="T79" fmla="*/ 17 h 60"/>
                  <a:gd name="T80" fmla="*/ 45 w 98"/>
                  <a:gd name="T81" fmla="*/ 11 h 60"/>
                  <a:gd name="T82" fmla="*/ 38 w 98"/>
                  <a:gd name="T83" fmla="*/ 10 h 60"/>
                  <a:gd name="T84" fmla="*/ 32 w 98"/>
                  <a:gd name="T85" fmla="*/ 15 h 60"/>
                  <a:gd name="T86" fmla="*/ 31 w 98"/>
                  <a:gd name="T87" fmla="*/ 22 h 60"/>
                  <a:gd name="T88" fmla="*/ 31 w 98"/>
                  <a:gd name="T89" fmla="*/ 23 h 60"/>
                  <a:gd name="T90" fmla="*/ 14 w 98"/>
                  <a:gd name="T91" fmla="*/ 40 h 60"/>
                  <a:gd name="T92" fmla="*/ 8 w 98"/>
                  <a:gd name="T93" fmla="*/ 40 h 60"/>
                  <a:gd name="T94" fmla="*/ 8 w 98"/>
                  <a:gd name="T95" fmla="*/ 40 h 60"/>
                  <a:gd name="T96" fmla="*/ 2 w 98"/>
                  <a:gd name="T97" fmla="*/ 45 h 60"/>
                  <a:gd name="T98" fmla="*/ 1 w 98"/>
                  <a:gd name="T99" fmla="*/ 52 h 60"/>
                  <a:gd name="T100" fmla="*/ 5 w 98"/>
                  <a:gd name="T101" fmla="*/ 58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8" h="60">
                    <a:moveTo>
                      <a:pt x="5" y="58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8" y="60"/>
                      <a:pt x="10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6" y="59"/>
                      <a:pt x="18" y="57"/>
                      <a:pt x="19" y="55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21" y="52"/>
                      <a:pt x="21" y="50"/>
                      <a:pt x="20" y="47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9" y="30"/>
                      <a:pt x="41" y="30"/>
                      <a:pt x="43" y="30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49" y="38"/>
                      <a:pt x="49" y="40"/>
                      <a:pt x="50" y="42"/>
                    </a:cubicBezTo>
                    <a:cubicBezTo>
                      <a:pt x="51" y="44"/>
                      <a:pt x="52" y="46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7" y="49"/>
                      <a:pt x="60" y="50"/>
                      <a:pt x="62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5" y="48"/>
                      <a:pt x="67" y="47"/>
                      <a:pt x="69" y="44"/>
                    </a:cubicBezTo>
                    <a:cubicBezTo>
                      <a:pt x="69" y="44"/>
                      <a:pt x="69" y="44"/>
                      <a:pt x="69" y="44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85" y="21"/>
                      <a:pt x="85" y="21"/>
                      <a:pt x="85" y="21"/>
                    </a:cubicBezTo>
                    <a:cubicBezTo>
                      <a:pt x="87" y="21"/>
                      <a:pt x="89" y="21"/>
                      <a:pt x="91" y="21"/>
                    </a:cubicBezTo>
                    <a:cubicBezTo>
                      <a:pt x="93" y="20"/>
                      <a:pt x="95" y="18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8" y="14"/>
                      <a:pt x="98" y="11"/>
                      <a:pt x="98" y="8"/>
                    </a:cubicBezTo>
                    <a:cubicBezTo>
                      <a:pt x="97" y="6"/>
                      <a:pt x="95" y="4"/>
                      <a:pt x="93" y="2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1" y="1"/>
                      <a:pt x="88" y="0"/>
                      <a:pt x="85" y="1"/>
                    </a:cubicBezTo>
                    <a:cubicBezTo>
                      <a:pt x="83" y="2"/>
                      <a:pt x="80" y="3"/>
                      <a:pt x="79" y="6"/>
                    </a:cubicBezTo>
                    <a:cubicBezTo>
                      <a:pt x="78" y="8"/>
                      <a:pt x="77" y="11"/>
                      <a:pt x="78" y="14"/>
                    </a:cubicBezTo>
                    <a:cubicBezTo>
                      <a:pt x="78" y="14"/>
                      <a:pt x="78" y="14"/>
                      <a:pt x="78" y="14"/>
                    </a:cubicBezTo>
                    <a:cubicBezTo>
                      <a:pt x="78" y="14"/>
                      <a:pt x="78" y="14"/>
                      <a:pt x="78" y="14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1" y="29"/>
                      <a:pt x="59" y="29"/>
                      <a:pt x="57" y="29"/>
                    </a:cubicBezTo>
                    <a:cubicBezTo>
                      <a:pt x="57" y="29"/>
                      <a:pt x="57" y="29"/>
                      <a:pt x="57" y="29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51" y="21"/>
                      <a:pt x="51" y="19"/>
                      <a:pt x="50" y="17"/>
                    </a:cubicBezTo>
                    <a:cubicBezTo>
                      <a:pt x="50" y="15"/>
                      <a:pt x="48" y="12"/>
                      <a:pt x="45" y="11"/>
                    </a:cubicBezTo>
                    <a:cubicBezTo>
                      <a:pt x="43" y="9"/>
                      <a:pt x="40" y="9"/>
                      <a:pt x="38" y="10"/>
                    </a:cubicBezTo>
                    <a:cubicBezTo>
                      <a:pt x="35" y="10"/>
                      <a:pt x="33" y="12"/>
                      <a:pt x="32" y="15"/>
                    </a:cubicBezTo>
                    <a:cubicBezTo>
                      <a:pt x="30" y="17"/>
                      <a:pt x="30" y="20"/>
                      <a:pt x="31" y="22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2" y="39"/>
                      <a:pt x="10" y="39"/>
                      <a:pt x="8" y="40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5" y="41"/>
                      <a:pt x="3" y="42"/>
                      <a:pt x="2" y="45"/>
                    </a:cubicBezTo>
                    <a:cubicBezTo>
                      <a:pt x="0" y="47"/>
                      <a:pt x="0" y="50"/>
                      <a:pt x="1" y="52"/>
                    </a:cubicBezTo>
                    <a:cubicBezTo>
                      <a:pt x="1" y="55"/>
                      <a:pt x="3" y="57"/>
                      <a:pt x="5" y="5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</p:grpSp>
        <p:grpSp>
          <p:nvGrpSpPr>
            <p:cNvPr id="14" name="Group 124">
              <a:extLst>
                <a:ext uri="{FF2B5EF4-FFF2-40B4-BE49-F238E27FC236}">
                  <a16:creationId xmlns:a16="http://schemas.microsoft.com/office/drawing/2014/main" id="{7B6B5C02-4869-3852-25A6-73DBE117DB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88763" y="1866192"/>
              <a:ext cx="889569" cy="1022451"/>
              <a:chOff x="6115" y="1575"/>
              <a:chExt cx="241" cy="277"/>
            </a:xfrm>
          </p:grpSpPr>
          <p:sp>
            <p:nvSpPr>
              <p:cNvPr id="15" name="AutoShape 123">
                <a:extLst>
                  <a:ext uri="{FF2B5EF4-FFF2-40B4-BE49-F238E27FC236}">
                    <a16:creationId xmlns:a16="http://schemas.microsoft.com/office/drawing/2014/main" id="{C1CB6203-B615-DDE3-5596-E45FE9179E9C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6115" y="1575"/>
                <a:ext cx="241" cy="2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  <p:sp>
            <p:nvSpPr>
              <p:cNvPr id="16" name="Freeform 125">
                <a:extLst>
                  <a:ext uri="{FF2B5EF4-FFF2-40B4-BE49-F238E27FC236}">
                    <a16:creationId xmlns:a16="http://schemas.microsoft.com/office/drawing/2014/main" id="{05FADDFA-B5A1-8BEF-6B1D-D13C7747BB2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121" y="1593"/>
                <a:ext cx="213" cy="234"/>
              </a:xfrm>
              <a:custGeom>
                <a:avLst/>
                <a:gdLst>
                  <a:gd name="T0" fmla="*/ 79 w 98"/>
                  <a:gd name="T1" fmla="*/ 0 h 112"/>
                  <a:gd name="T2" fmla="*/ 59 w 98"/>
                  <a:gd name="T3" fmla="*/ 19 h 112"/>
                  <a:gd name="T4" fmla="*/ 60 w 98"/>
                  <a:gd name="T5" fmla="*/ 23 h 112"/>
                  <a:gd name="T6" fmla="*/ 31 w 98"/>
                  <a:gd name="T7" fmla="*/ 41 h 112"/>
                  <a:gd name="T8" fmla="*/ 19 w 98"/>
                  <a:gd name="T9" fmla="*/ 37 h 112"/>
                  <a:gd name="T10" fmla="*/ 0 w 98"/>
                  <a:gd name="T11" fmla="*/ 56 h 112"/>
                  <a:gd name="T12" fmla="*/ 19 w 98"/>
                  <a:gd name="T13" fmla="*/ 76 h 112"/>
                  <a:gd name="T14" fmla="*/ 31 w 98"/>
                  <a:gd name="T15" fmla="*/ 72 h 112"/>
                  <a:gd name="T16" fmla="*/ 60 w 98"/>
                  <a:gd name="T17" fmla="*/ 90 h 112"/>
                  <a:gd name="T18" fmla="*/ 59 w 98"/>
                  <a:gd name="T19" fmla="*/ 93 h 112"/>
                  <a:gd name="T20" fmla="*/ 79 w 98"/>
                  <a:gd name="T21" fmla="*/ 112 h 112"/>
                  <a:gd name="T22" fmla="*/ 98 w 98"/>
                  <a:gd name="T23" fmla="*/ 93 h 112"/>
                  <a:gd name="T24" fmla="*/ 79 w 98"/>
                  <a:gd name="T25" fmla="*/ 74 h 112"/>
                  <a:gd name="T26" fmla="*/ 67 w 98"/>
                  <a:gd name="T27" fmla="*/ 78 h 112"/>
                  <a:gd name="T28" fmla="*/ 38 w 98"/>
                  <a:gd name="T29" fmla="*/ 60 h 112"/>
                  <a:gd name="T30" fmla="*/ 38 w 98"/>
                  <a:gd name="T31" fmla="*/ 56 h 112"/>
                  <a:gd name="T32" fmla="*/ 38 w 98"/>
                  <a:gd name="T33" fmla="*/ 53 h 112"/>
                  <a:gd name="T34" fmla="*/ 67 w 98"/>
                  <a:gd name="T35" fmla="*/ 35 h 112"/>
                  <a:gd name="T36" fmla="*/ 79 w 98"/>
                  <a:gd name="T37" fmla="*/ 39 h 112"/>
                  <a:gd name="T38" fmla="*/ 98 w 98"/>
                  <a:gd name="T39" fmla="*/ 19 h 112"/>
                  <a:gd name="T40" fmla="*/ 79 w 98"/>
                  <a:gd name="T4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8" h="112">
                    <a:moveTo>
                      <a:pt x="79" y="0"/>
                    </a:moveTo>
                    <a:cubicBezTo>
                      <a:pt x="68" y="0"/>
                      <a:pt x="59" y="9"/>
                      <a:pt x="59" y="19"/>
                    </a:cubicBezTo>
                    <a:cubicBezTo>
                      <a:pt x="59" y="21"/>
                      <a:pt x="59" y="22"/>
                      <a:pt x="60" y="23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27" y="38"/>
                      <a:pt x="23" y="37"/>
                      <a:pt x="19" y="37"/>
                    </a:cubicBezTo>
                    <a:cubicBezTo>
                      <a:pt x="8" y="37"/>
                      <a:pt x="0" y="46"/>
                      <a:pt x="0" y="56"/>
                    </a:cubicBezTo>
                    <a:cubicBezTo>
                      <a:pt x="0" y="67"/>
                      <a:pt x="8" y="76"/>
                      <a:pt x="19" y="76"/>
                    </a:cubicBezTo>
                    <a:cubicBezTo>
                      <a:pt x="23" y="76"/>
                      <a:pt x="27" y="74"/>
                      <a:pt x="31" y="72"/>
                    </a:cubicBezTo>
                    <a:cubicBezTo>
                      <a:pt x="60" y="90"/>
                      <a:pt x="60" y="90"/>
                      <a:pt x="60" y="90"/>
                    </a:cubicBezTo>
                    <a:cubicBezTo>
                      <a:pt x="59" y="91"/>
                      <a:pt x="59" y="92"/>
                      <a:pt x="59" y="93"/>
                    </a:cubicBezTo>
                    <a:cubicBezTo>
                      <a:pt x="59" y="104"/>
                      <a:pt x="68" y="112"/>
                      <a:pt x="79" y="112"/>
                    </a:cubicBezTo>
                    <a:cubicBezTo>
                      <a:pt x="89" y="112"/>
                      <a:pt x="98" y="104"/>
                      <a:pt x="98" y="93"/>
                    </a:cubicBezTo>
                    <a:cubicBezTo>
                      <a:pt x="98" y="82"/>
                      <a:pt x="89" y="74"/>
                      <a:pt x="79" y="74"/>
                    </a:cubicBezTo>
                    <a:cubicBezTo>
                      <a:pt x="74" y="74"/>
                      <a:pt x="70" y="75"/>
                      <a:pt x="67" y="78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9"/>
                      <a:pt x="38" y="57"/>
                      <a:pt x="38" y="56"/>
                    </a:cubicBezTo>
                    <a:cubicBezTo>
                      <a:pt x="38" y="55"/>
                      <a:pt x="38" y="54"/>
                      <a:pt x="38" y="53"/>
                    </a:cubicBezTo>
                    <a:cubicBezTo>
                      <a:pt x="67" y="35"/>
                      <a:pt x="67" y="35"/>
                      <a:pt x="67" y="35"/>
                    </a:cubicBezTo>
                    <a:cubicBezTo>
                      <a:pt x="70" y="37"/>
                      <a:pt x="74" y="39"/>
                      <a:pt x="79" y="39"/>
                    </a:cubicBezTo>
                    <a:cubicBezTo>
                      <a:pt x="89" y="39"/>
                      <a:pt x="98" y="30"/>
                      <a:pt x="98" y="19"/>
                    </a:cubicBezTo>
                    <a:cubicBezTo>
                      <a:pt x="98" y="9"/>
                      <a:pt x="89" y="0"/>
                      <a:pt x="7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</p:grp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8D04FFC-75D5-5B95-8CD3-8A42E937510E}"/>
              </a:ext>
            </a:extLst>
          </p:cNvPr>
          <p:cNvSpPr/>
          <p:nvPr/>
        </p:nvSpPr>
        <p:spPr>
          <a:xfrm>
            <a:off x="12325350" y="0"/>
            <a:ext cx="1924050" cy="11811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/>
              <a:t>Peter</a:t>
            </a:r>
          </a:p>
        </p:txBody>
      </p:sp>
    </p:spTree>
    <p:extLst>
      <p:ext uri="{BB962C8B-B14F-4D97-AF65-F5344CB8AC3E}">
        <p14:creationId xmlns:p14="http://schemas.microsoft.com/office/powerpoint/2010/main" val="3417453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980F5-2C6E-563A-686A-D1AB59121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98AA02F-D966-DEF0-73AC-12507527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5818" y="6394324"/>
            <a:ext cx="674498" cy="302400"/>
          </a:xfrm>
        </p:spPr>
        <p:txBody>
          <a:bodyPr/>
          <a:lstStyle/>
          <a:p>
            <a:fld id="{1A0B5D20-90C6-47BB-A188-49E443ACD015}" type="slidenum">
              <a:rPr lang="hu-HU" smtClean="0">
                <a:latin typeface="Avenir Book" panose="02000503020000020003" pitchFamily="2" charset="0"/>
              </a:rPr>
              <a:pPr/>
              <a:t>20</a:t>
            </a:fld>
            <a:endParaRPr lang="hu-HU">
              <a:latin typeface="Avenir Book" panose="02000503020000020003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D3BEAA-0CB2-ABEB-13D7-1C497B8ED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5" y="435292"/>
            <a:ext cx="4476750" cy="5438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EB6730-8E6E-F18F-51EA-DEB38A25AE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2142"/>
          <a:stretch/>
        </p:blipFill>
        <p:spPr>
          <a:xfrm>
            <a:off x="4896521" y="1193725"/>
            <a:ext cx="7167875" cy="44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63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980F5-2C6E-563A-686A-D1AB59121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98AA02F-D966-DEF0-73AC-12507527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5818" y="6394324"/>
            <a:ext cx="674498" cy="302400"/>
          </a:xfrm>
        </p:spPr>
        <p:txBody>
          <a:bodyPr/>
          <a:lstStyle/>
          <a:p>
            <a:fld id="{1A0B5D20-90C6-47BB-A188-49E443ACD015}" type="slidenum">
              <a:rPr lang="hu-HU" smtClean="0">
                <a:latin typeface="Avenir Book" panose="02000503020000020003" pitchFamily="2" charset="0"/>
              </a:rPr>
              <a:pPr/>
              <a:t>21</a:t>
            </a:fld>
            <a:endParaRPr lang="hu-HU">
              <a:latin typeface="Avenir Book" panose="02000503020000020003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D6D8D5-A099-C187-0A4F-70E0D0DF6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943" y="3279270"/>
            <a:ext cx="4744112" cy="26768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9385EC-F5EE-E61F-247E-CB88D5A11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337" y="345757"/>
            <a:ext cx="679132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483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980F5-2C6E-563A-686A-D1AB59121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98AA02F-D966-DEF0-73AC-12507527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5818" y="6394324"/>
            <a:ext cx="674498" cy="302400"/>
          </a:xfrm>
        </p:spPr>
        <p:txBody>
          <a:bodyPr/>
          <a:lstStyle/>
          <a:p>
            <a:fld id="{1A0B5D20-90C6-47BB-A188-49E443ACD015}" type="slidenum">
              <a:rPr lang="hu-HU" smtClean="0">
                <a:latin typeface="Avenir Book" panose="02000503020000020003" pitchFamily="2" charset="0"/>
              </a:rPr>
              <a:pPr/>
              <a:t>22</a:t>
            </a:fld>
            <a:endParaRPr lang="hu-HU">
              <a:latin typeface="Avenir Book" panose="02000503020000020003" pitchFamily="2" charset="0"/>
            </a:endParaRPr>
          </a:p>
        </p:txBody>
      </p:sp>
      <p:pic>
        <p:nvPicPr>
          <p:cNvPr id="7" name="Picture 6" descr="A diagram of a data cleaning&#10;&#10;Description automatically generated">
            <a:extLst>
              <a:ext uri="{FF2B5EF4-FFF2-40B4-BE49-F238E27FC236}">
                <a16:creationId xmlns:a16="http://schemas.microsoft.com/office/drawing/2014/main" id="{61CCC09F-1B1B-4A31-CEC5-0CFFF6B89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13" y="451951"/>
            <a:ext cx="9989574" cy="546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125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980F5-2C6E-563A-686A-D1AB59121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98AA02F-D966-DEF0-73AC-12507527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5818" y="6394324"/>
            <a:ext cx="674498" cy="302400"/>
          </a:xfrm>
        </p:spPr>
        <p:txBody>
          <a:bodyPr/>
          <a:lstStyle/>
          <a:p>
            <a:fld id="{1A0B5D20-90C6-47BB-A188-49E443ACD015}" type="slidenum">
              <a:rPr lang="hu-HU" smtClean="0">
                <a:latin typeface="Avenir Book" panose="02000503020000020003" pitchFamily="2" charset="0"/>
              </a:rPr>
              <a:pPr/>
              <a:t>23</a:t>
            </a:fld>
            <a:endParaRPr lang="hu-HU">
              <a:latin typeface="Avenir Book" panose="02000503020000020003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5BD132-4A7E-C34B-8478-7A7FD4703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50" y="2019103"/>
            <a:ext cx="10021699" cy="28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17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980F5-2C6E-563A-686A-D1AB59121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98AA02F-D966-DEF0-73AC-12507527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5818" y="6394324"/>
            <a:ext cx="674498" cy="302400"/>
          </a:xfrm>
        </p:spPr>
        <p:txBody>
          <a:bodyPr/>
          <a:lstStyle/>
          <a:p>
            <a:fld id="{1A0B5D20-90C6-47BB-A188-49E443ACD015}" type="slidenum">
              <a:rPr lang="hu-HU" smtClean="0">
                <a:latin typeface="Avenir Book" panose="02000503020000020003" pitchFamily="2" charset="0"/>
              </a:rPr>
              <a:pPr/>
              <a:t>24</a:t>
            </a:fld>
            <a:endParaRPr lang="hu-HU">
              <a:latin typeface="Avenir Book" panose="02000503020000020003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ADC5EE-8441-0B4E-454E-094B3691887E}"/>
              </a:ext>
            </a:extLst>
          </p:cNvPr>
          <p:cNvSpPr txBox="1"/>
          <p:nvPr/>
        </p:nvSpPr>
        <p:spPr>
          <a:xfrm>
            <a:off x="1991031" y="2505670"/>
            <a:ext cx="82099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1338" indent="-173038" algn="l">
              <a:buClr>
                <a:srgbClr val="01A9D6"/>
              </a:buClr>
              <a:buFont typeface="Arial" panose="020B0604020202020204" pitchFamily="34" charset="0"/>
              <a:buChar char="•"/>
              <a:tabLst/>
            </a:pPr>
            <a:r>
              <a:rPr lang="en-AU" err="1">
                <a:solidFill>
                  <a:srgbClr val="7F7F7F"/>
                </a:solidFill>
                <a:latin typeface="Avenir Book" panose="02000503020000020003" pitchFamily="2" charset="0"/>
              </a:rPr>
              <a:t>SparQL</a:t>
            </a:r>
            <a:r>
              <a:rPr lang="en-AU">
                <a:solidFill>
                  <a:srgbClr val="7F7F7F"/>
                </a:solidFill>
                <a:latin typeface="Avenir Book" panose="02000503020000020003" pitchFamily="2" charset="0"/>
              </a:rPr>
              <a:t>: Properties, values (identifiers), string labels</a:t>
            </a:r>
          </a:p>
          <a:p>
            <a:pPr marL="541338" indent="-173038" algn="l">
              <a:buClr>
                <a:srgbClr val="01A9D6"/>
              </a:buClr>
              <a:buFont typeface="Arial" panose="020B0604020202020204" pitchFamily="34" charset="0"/>
              <a:buChar char="•"/>
              <a:tabLst/>
            </a:pPr>
            <a:r>
              <a:rPr lang="en-AU" sz="1800" b="0">
                <a:solidFill>
                  <a:srgbClr val="7F7F7F"/>
                </a:solidFill>
                <a:latin typeface="Avenir Book" panose="02000503020000020003" pitchFamily="2" charset="0"/>
              </a:rPr>
              <a:t>Quer</a:t>
            </a:r>
            <a:r>
              <a:rPr lang="en-AU">
                <a:solidFill>
                  <a:srgbClr val="7F7F7F"/>
                </a:solidFill>
                <a:latin typeface="Avenir Book" panose="02000503020000020003" pitchFamily="2" charset="0"/>
              </a:rPr>
              <a:t>y first </a:t>
            </a:r>
            <a:r>
              <a:rPr lang="en-AU" err="1">
                <a:solidFill>
                  <a:srgbClr val="7F7F7F"/>
                </a:solidFill>
                <a:latin typeface="Avenir Book" panose="02000503020000020003" pitchFamily="2" charset="0"/>
              </a:rPr>
              <a:t>paralel</a:t>
            </a:r>
            <a:r>
              <a:rPr lang="en-AU">
                <a:solidFill>
                  <a:srgbClr val="7F7F7F"/>
                </a:solidFill>
                <a:latin typeface="Avenir Book" panose="02000503020000020003" pitchFamily="2" charset="0"/>
              </a:rPr>
              <a:t>, retry missing instances, then retry for all languages</a:t>
            </a:r>
            <a:endParaRPr lang="hu-HU">
              <a:solidFill>
                <a:srgbClr val="7F7F7F"/>
              </a:solidFill>
              <a:latin typeface="Avenir Book" panose="02000503020000020003" pitchFamily="2" charset="0"/>
            </a:endParaRPr>
          </a:p>
          <a:p>
            <a:pPr marL="541338" indent="-173038" algn="l">
              <a:buClr>
                <a:srgbClr val="01A9D6"/>
              </a:buClr>
              <a:buFont typeface="Arial" panose="020B0604020202020204" pitchFamily="34" charset="0"/>
              <a:buChar char="•"/>
              <a:tabLst/>
            </a:pPr>
            <a:r>
              <a:rPr lang="hu-HU" sz="1800" b="0" err="1">
                <a:solidFill>
                  <a:srgbClr val="7F7F7F"/>
                </a:solidFill>
                <a:latin typeface="Avenir Book" panose="02000503020000020003" pitchFamily="2" charset="0"/>
              </a:rPr>
              <a:t>Transform</a:t>
            </a:r>
            <a:r>
              <a:rPr lang="hu-HU">
                <a:solidFill>
                  <a:srgbClr val="7F7F7F"/>
                </a:solidFill>
                <a:latin typeface="Avenir Book" panose="02000503020000020003" pitchFamily="2" charset="0"/>
              </a:rPr>
              <a:t> </a:t>
            </a:r>
            <a:r>
              <a:rPr lang="hu-HU" err="1">
                <a:solidFill>
                  <a:srgbClr val="7F7F7F"/>
                </a:solidFill>
                <a:latin typeface="Avenir Book" panose="02000503020000020003" pitchFamily="2" charset="0"/>
              </a:rPr>
              <a:t>result</a:t>
            </a:r>
            <a:r>
              <a:rPr lang="hu-HU">
                <a:solidFill>
                  <a:srgbClr val="7F7F7F"/>
                </a:solidFill>
                <a:latin typeface="Avenir Book" panose="02000503020000020003" pitchFamily="2" charset="0"/>
              </a:rPr>
              <a:t> </a:t>
            </a:r>
            <a:r>
              <a:rPr lang="hu-HU" err="1">
                <a:solidFill>
                  <a:srgbClr val="7F7F7F"/>
                </a:solidFill>
                <a:latin typeface="Avenir Book" panose="02000503020000020003" pitchFamily="2" charset="0"/>
              </a:rPr>
              <a:t>list</a:t>
            </a:r>
            <a:r>
              <a:rPr lang="hu-HU">
                <a:solidFill>
                  <a:srgbClr val="7F7F7F"/>
                </a:solidFill>
                <a:latin typeface="Avenir Book" panose="02000503020000020003" pitchFamily="2" charset="0"/>
              </a:rPr>
              <a:t> of </a:t>
            </a:r>
            <a:r>
              <a:rPr lang="hu-HU" err="1">
                <a:solidFill>
                  <a:srgbClr val="7F7F7F"/>
                </a:solidFill>
                <a:latin typeface="Avenir Book" panose="02000503020000020003" pitchFamily="2" charset="0"/>
              </a:rPr>
              <a:t>dicts</a:t>
            </a:r>
            <a:r>
              <a:rPr lang="hu-HU">
                <a:solidFill>
                  <a:srgbClr val="7F7F7F"/>
                </a:solidFill>
                <a:latin typeface="Avenir Book" panose="02000503020000020003" pitchFamily="2" charset="0"/>
              </a:rPr>
              <a:t> </a:t>
            </a:r>
            <a:r>
              <a:rPr lang="hu-HU" err="1">
                <a:solidFill>
                  <a:srgbClr val="7F7F7F"/>
                </a:solidFill>
                <a:latin typeface="Avenir Book" panose="02000503020000020003" pitchFamily="2" charset="0"/>
              </a:rPr>
              <a:t>into</a:t>
            </a:r>
            <a:r>
              <a:rPr lang="hu-HU">
                <a:solidFill>
                  <a:srgbClr val="7F7F7F"/>
                </a:solidFill>
                <a:latin typeface="Avenir Book" panose="02000503020000020003" pitchFamily="2" charset="0"/>
              </a:rPr>
              <a:t> </a:t>
            </a:r>
            <a:r>
              <a:rPr lang="hu-HU" err="1">
                <a:solidFill>
                  <a:srgbClr val="7F7F7F"/>
                </a:solidFill>
                <a:latin typeface="Avenir Book" panose="02000503020000020003" pitchFamily="2" charset="0"/>
              </a:rPr>
              <a:t>Pandas</a:t>
            </a:r>
            <a:r>
              <a:rPr lang="hu-HU">
                <a:solidFill>
                  <a:srgbClr val="7F7F7F"/>
                </a:solidFill>
                <a:latin typeface="Avenir Book" panose="02000503020000020003" pitchFamily="2" charset="0"/>
              </a:rPr>
              <a:t> </a:t>
            </a:r>
            <a:r>
              <a:rPr lang="hu-HU" err="1">
                <a:solidFill>
                  <a:srgbClr val="7F7F7F"/>
                </a:solidFill>
                <a:latin typeface="Avenir Book" panose="02000503020000020003" pitchFamily="2" charset="0"/>
              </a:rPr>
              <a:t>dataframe</a:t>
            </a:r>
            <a:r>
              <a:rPr lang="hu-HU">
                <a:solidFill>
                  <a:srgbClr val="7F7F7F"/>
                </a:solidFill>
                <a:latin typeface="Avenir Book" panose="02000503020000020003" pitchFamily="2" charset="0"/>
              </a:rPr>
              <a:t>, </a:t>
            </a:r>
            <a:r>
              <a:rPr lang="hu-HU" err="1">
                <a:solidFill>
                  <a:srgbClr val="7F7F7F"/>
                </a:solidFill>
                <a:latin typeface="Avenir Book" panose="02000503020000020003" pitchFamily="2" charset="0"/>
              </a:rPr>
              <a:t>then</a:t>
            </a:r>
            <a:r>
              <a:rPr lang="hu-HU">
                <a:solidFill>
                  <a:srgbClr val="7F7F7F"/>
                </a:solidFill>
                <a:latin typeface="Avenir Book" panose="02000503020000020003" pitchFamily="2" charset="0"/>
              </a:rPr>
              <a:t> KNIME IO </a:t>
            </a:r>
            <a:r>
              <a:rPr lang="hu-HU" err="1">
                <a:solidFill>
                  <a:srgbClr val="7F7F7F"/>
                </a:solidFill>
                <a:latin typeface="Avenir Book" panose="02000503020000020003" pitchFamily="2" charset="0"/>
              </a:rPr>
              <a:t>table</a:t>
            </a:r>
            <a:endParaRPr lang="en-AU" sz="1800" b="0">
              <a:solidFill>
                <a:srgbClr val="7F7F7F"/>
              </a:solidFill>
              <a:latin typeface="Avenir Book" panose="02000503020000020003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C376F5-C29C-E5F5-3CEE-4C8BB4271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7" y="589013"/>
            <a:ext cx="8391525" cy="1876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714CEC-101B-7EC0-C4BE-DAFEC36B0C93}"/>
              </a:ext>
            </a:extLst>
          </p:cNvPr>
          <p:cNvSpPr txBox="1"/>
          <p:nvPr/>
        </p:nvSpPr>
        <p:spPr>
          <a:xfrm>
            <a:off x="1900237" y="3752135"/>
            <a:ext cx="869417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import</a:t>
            </a:r>
            <a:r>
              <a:rPr lang="en-GB" b="0" i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knime.scripting.io </a:t>
            </a:r>
            <a:r>
              <a:rPr lang="en-GB" b="0" i="0"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as</a:t>
            </a:r>
            <a:r>
              <a:rPr lang="en-GB" b="0" i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b="0" i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knio</a:t>
            </a:r>
            <a:endParaRPr lang="hu-HU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endParaRPr lang="hu-HU" b="0" i="0"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r>
              <a:rPr lang="en-GB" b="0" i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data = </a:t>
            </a:r>
            <a:r>
              <a:rPr lang="en-GB" b="0" i="0"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list</a:t>
            </a:r>
            <a:r>
              <a:rPr lang="en-GB" b="0" i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GB" b="0" i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knio.input_tables</a:t>
            </a:r>
            <a:r>
              <a:rPr lang="en-GB" b="0" i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[0].</a:t>
            </a:r>
            <a:r>
              <a:rPr lang="en-GB" b="0" i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to_pandas</a:t>
            </a:r>
            <a:r>
              <a:rPr lang="en-GB" b="0" i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()[</a:t>
            </a:r>
            <a:r>
              <a:rPr lang="en-GB" b="0" i="0">
                <a:solidFill>
                  <a:srgbClr val="A31515"/>
                </a:solidFill>
                <a:effectLst/>
                <a:latin typeface="Lucida Console" panose="020B0609040504020204" pitchFamily="49" charset="0"/>
              </a:rPr>
              <a:t>'name’</a:t>
            </a:r>
            <a:r>
              <a:rPr lang="en-GB" b="0" i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])</a:t>
            </a:r>
            <a:endParaRPr lang="hu-HU" b="0" i="0"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r>
              <a:rPr lang="en-GB" b="0" i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results_dict</a:t>
            </a:r>
            <a:r>
              <a:rPr lang="en-GB" b="0" i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= </a:t>
            </a:r>
            <a:r>
              <a:rPr lang="en-GB" b="0" i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query_multiple_people_retry_missing</a:t>
            </a:r>
            <a:r>
              <a:rPr lang="en-GB" b="0" i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(data)</a:t>
            </a:r>
            <a:endParaRPr lang="hu-HU" b="0" i="0"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r>
              <a:rPr lang="en-GB" b="0" i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results_table</a:t>
            </a:r>
            <a:r>
              <a:rPr lang="en-GB" b="0" i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= </a:t>
            </a:r>
            <a:r>
              <a:rPr lang="en-GB" b="0" i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pd.DataFrame.from_dict</a:t>
            </a:r>
            <a:r>
              <a:rPr lang="en-GB" b="0" i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GB" b="0" i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results_dict</a:t>
            </a:r>
            <a:r>
              <a:rPr lang="en-GB" b="0" i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</a:t>
            </a:r>
            <a:endParaRPr lang="hu-HU" b="0" i="0"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r>
              <a:rPr lang="en-GB" b="0" i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knio.output_tables</a:t>
            </a:r>
            <a:r>
              <a:rPr lang="en-GB" b="0" i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[0] = </a:t>
            </a:r>
            <a:r>
              <a:rPr lang="en-GB" b="0" i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knio.Table.from_pandas</a:t>
            </a:r>
            <a:r>
              <a:rPr lang="en-GB" b="0" i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GB" b="0" i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results_table</a:t>
            </a:r>
            <a:r>
              <a:rPr lang="en-GB" b="0" i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6725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980F5-2C6E-563A-686A-D1AB59121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98AA02F-D966-DEF0-73AC-12507527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5818" y="6394324"/>
            <a:ext cx="674498" cy="302400"/>
          </a:xfrm>
        </p:spPr>
        <p:txBody>
          <a:bodyPr/>
          <a:lstStyle/>
          <a:p>
            <a:fld id="{1A0B5D20-90C6-47BB-A188-49E443ACD015}" type="slidenum">
              <a:rPr lang="hu-HU" smtClean="0">
                <a:latin typeface="Avenir Book" panose="02000503020000020003" pitchFamily="2" charset="0"/>
              </a:rPr>
              <a:pPr/>
              <a:t>25</a:t>
            </a:fld>
            <a:endParaRPr lang="hu-HU">
              <a:latin typeface="Avenir Book" panose="02000503020000020003" pitchFamily="2" charset="0"/>
            </a:endParaRPr>
          </a:p>
        </p:txBody>
      </p:sp>
      <p:pic>
        <p:nvPicPr>
          <p:cNvPr id="3" name="Picture 2" descr="A diagram of a painting&#10;&#10;Description automatically generated with medium confidence">
            <a:extLst>
              <a:ext uri="{FF2B5EF4-FFF2-40B4-BE49-F238E27FC236}">
                <a16:creationId xmlns:a16="http://schemas.microsoft.com/office/drawing/2014/main" id="{682BE698-6DA3-DEFE-2696-4EAC80B3E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350" y="872613"/>
            <a:ext cx="58293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151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980F5-2C6E-563A-686A-D1AB59121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98AA02F-D966-DEF0-73AC-12507527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5818" y="6394324"/>
            <a:ext cx="674498" cy="302400"/>
          </a:xfrm>
        </p:spPr>
        <p:txBody>
          <a:bodyPr/>
          <a:lstStyle/>
          <a:p>
            <a:fld id="{1A0B5D20-90C6-47BB-A188-49E443ACD015}" type="slidenum">
              <a:rPr lang="hu-HU" smtClean="0">
                <a:latin typeface="Avenir Book" panose="02000503020000020003" pitchFamily="2" charset="0"/>
              </a:rPr>
              <a:pPr/>
              <a:t>26</a:t>
            </a:fld>
            <a:endParaRPr lang="hu-HU">
              <a:latin typeface="Avenir Book" panose="02000503020000020003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36FB00-83F6-DBD2-2A1C-4A28E861A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398145"/>
            <a:ext cx="12001500" cy="3019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56482C-55F2-DBF5-B9E7-7E694C40D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362" y="3743897"/>
            <a:ext cx="5629275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549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980F5-2C6E-563A-686A-D1AB59121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98AA02F-D966-DEF0-73AC-12507527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5818" y="6394324"/>
            <a:ext cx="674498" cy="302400"/>
          </a:xfrm>
        </p:spPr>
        <p:txBody>
          <a:bodyPr/>
          <a:lstStyle/>
          <a:p>
            <a:fld id="{1A0B5D20-90C6-47BB-A188-49E443ACD015}" type="slidenum">
              <a:rPr lang="hu-HU" smtClean="0">
                <a:latin typeface="Avenir Book" panose="02000503020000020003" pitchFamily="2" charset="0"/>
              </a:rPr>
              <a:pPr/>
              <a:t>27</a:t>
            </a:fld>
            <a:endParaRPr lang="hu-HU">
              <a:latin typeface="Avenir Book" panose="020005030200000200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28679B-533B-BC7C-7525-3F00A241D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904875"/>
            <a:ext cx="1000125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9329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980F5-2C6E-563A-686A-D1AB59121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98AA02F-D966-DEF0-73AC-12507527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5818" y="6394324"/>
            <a:ext cx="674498" cy="302400"/>
          </a:xfrm>
        </p:spPr>
        <p:txBody>
          <a:bodyPr/>
          <a:lstStyle/>
          <a:p>
            <a:fld id="{1A0B5D20-90C6-47BB-A188-49E443ACD015}" type="slidenum">
              <a:rPr lang="hu-HU" smtClean="0">
                <a:latin typeface="Avenir Book" panose="02000503020000020003" pitchFamily="2" charset="0"/>
              </a:rPr>
              <a:pPr/>
              <a:t>28</a:t>
            </a:fld>
            <a:endParaRPr lang="hu-HU">
              <a:latin typeface="Avenir Book" panose="020005030200000200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F54B3E-FF7F-61D8-D0E5-795C27728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475" y="928687"/>
            <a:ext cx="535305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500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980F5-2C6E-563A-686A-D1AB59121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98AA02F-D966-DEF0-73AC-12507527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5818" y="6394324"/>
            <a:ext cx="674498" cy="302400"/>
          </a:xfrm>
        </p:spPr>
        <p:txBody>
          <a:bodyPr/>
          <a:lstStyle/>
          <a:p>
            <a:fld id="{1A0B5D20-90C6-47BB-A188-49E443ACD015}" type="slidenum">
              <a:rPr lang="hu-HU" smtClean="0">
                <a:latin typeface="Avenir Book" panose="02000503020000020003" pitchFamily="2" charset="0"/>
              </a:rPr>
              <a:pPr/>
              <a:t>29</a:t>
            </a:fld>
            <a:endParaRPr lang="hu-HU">
              <a:latin typeface="Avenir Book" panose="02000503020000020003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757F94-5C95-263F-EA6F-A2C1EA798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5701"/>
            <a:ext cx="12192000" cy="160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030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E179A-593B-1454-1577-185948FF9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DC6E771-33F2-C880-43B9-CA8684744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5D20-90C6-47BB-A188-49E443ACD015}" type="slidenum">
              <a:rPr lang="hu-HU" smtClean="0">
                <a:latin typeface="Avenir Light" panose="020B0402020203020204" pitchFamily="34" charset="77"/>
              </a:rPr>
              <a:pPr/>
              <a:t>3</a:t>
            </a:fld>
            <a:endParaRPr lang="hu-HU">
              <a:latin typeface="Avenir Light" panose="020B0402020203020204" pitchFamily="34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B66CC-42E5-9600-0E1F-9D89939B0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619" y="665253"/>
            <a:ext cx="8880763" cy="1012009"/>
          </a:xfrm>
        </p:spPr>
        <p:txBody>
          <a:bodyPr/>
          <a:lstStyle/>
          <a:p>
            <a:pPr algn="ctr"/>
            <a:r>
              <a:rPr lang="en-AU">
                <a:solidFill>
                  <a:srgbClr val="7F7F7F"/>
                </a:solidFill>
              </a:rPr>
              <a:t>Agenda</a:t>
            </a:r>
            <a:endParaRPr lang="en-AU">
              <a:solidFill>
                <a:srgbClr val="7F7F7F"/>
              </a:solidFill>
              <a:latin typeface="Avenir Book" panose="02000503020000020003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EC82BD-C367-4F9B-C9DF-E9302BC1A92E}"/>
              </a:ext>
            </a:extLst>
          </p:cNvPr>
          <p:cNvGrpSpPr/>
          <p:nvPr/>
        </p:nvGrpSpPr>
        <p:grpSpPr>
          <a:xfrm>
            <a:off x="321854" y="1633928"/>
            <a:ext cx="11394461" cy="3150544"/>
            <a:chOff x="321854" y="1633928"/>
            <a:chExt cx="11394461" cy="315054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39F06B9-A58D-AD41-9918-FFF39A18F732}"/>
                </a:ext>
              </a:extLst>
            </p:cNvPr>
            <p:cNvGrpSpPr/>
            <p:nvPr/>
          </p:nvGrpSpPr>
          <p:grpSpPr>
            <a:xfrm>
              <a:off x="321854" y="1633928"/>
              <a:ext cx="11394461" cy="3150544"/>
              <a:chOff x="321854" y="1633928"/>
              <a:chExt cx="11394461" cy="3150544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78121AE-C1FF-3039-504D-9898283C984D}"/>
                  </a:ext>
                </a:extLst>
              </p:cNvPr>
              <p:cNvGrpSpPr/>
              <p:nvPr/>
            </p:nvGrpSpPr>
            <p:grpSpPr>
              <a:xfrm>
                <a:off x="321854" y="1633928"/>
                <a:ext cx="2820654" cy="3150544"/>
                <a:chOff x="157131" y="1633928"/>
                <a:chExt cx="2820654" cy="3150544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D831B510-7BB8-EEE9-BE28-4A9779DE339D}"/>
                    </a:ext>
                  </a:extLst>
                </p:cNvPr>
                <p:cNvGrpSpPr/>
                <p:nvPr/>
              </p:nvGrpSpPr>
              <p:grpSpPr>
                <a:xfrm>
                  <a:off x="157131" y="1633928"/>
                  <a:ext cx="2820654" cy="2158586"/>
                  <a:chOff x="-92366" y="1633928"/>
                  <a:chExt cx="2820654" cy="2158586"/>
                </a:xfrm>
              </p:grpSpPr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5A627705-DCAC-2C7B-F894-9EE350073931}"/>
                      </a:ext>
                    </a:extLst>
                  </p:cNvPr>
                  <p:cNvSpPr/>
                  <p:nvPr/>
                </p:nvSpPr>
                <p:spPr>
                  <a:xfrm>
                    <a:off x="574472" y="1633928"/>
                    <a:ext cx="1486978" cy="1486978"/>
                  </a:xfrm>
                  <a:prstGeom prst="ellipse">
                    <a:avLst/>
                  </a:prstGeom>
                  <a:solidFill>
                    <a:srgbClr val="01A9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7200">
                      <a:latin typeface="Avenir Book" panose="02000503020000020003" pitchFamily="2" charset="0"/>
                    </a:endParaRPr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7A0AD3EC-A027-01BD-3263-C3E2E45025D0}"/>
                      </a:ext>
                    </a:extLst>
                  </p:cNvPr>
                  <p:cNvSpPr/>
                  <p:nvPr/>
                </p:nvSpPr>
                <p:spPr>
                  <a:xfrm>
                    <a:off x="-92366" y="3219141"/>
                    <a:ext cx="2820654" cy="5733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t"/>
                  <a:lstStyle/>
                  <a:p>
                    <a:pPr algn="ctr"/>
                    <a:r>
                      <a:rPr lang="en-AU" sz="2000" b="1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1. Executive Summary</a:t>
                    </a:r>
                  </a:p>
                </p:txBody>
              </p:sp>
            </p:grp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F754395C-AF97-08B4-5B31-710320EC24C3}"/>
                    </a:ext>
                  </a:extLst>
                </p:cNvPr>
                <p:cNvSpPr/>
                <p:nvPr/>
              </p:nvSpPr>
              <p:spPr>
                <a:xfrm>
                  <a:off x="284039" y="3725749"/>
                  <a:ext cx="2566839" cy="10587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AU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Summary of project scope, data source and aim of the analyses</a:t>
                  </a: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11B08664-D295-641D-24F3-46B1BDE4DC50}"/>
                  </a:ext>
                </a:extLst>
              </p:cNvPr>
              <p:cNvGrpSpPr/>
              <p:nvPr/>
            </p:nvGrpSpPr>
            <p:grpSpPr>
              <a:xfrm>
                <a:off x="6070415" y="1633928"/>
                <a:ext cx="2928046" cy="3150544"/>
                <a:chOff x="6124048" y="1633928"/>
                <a:chExt cx="2928046" cy="3150544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F93A80E8-9A23-D4FD-1066-68836D5E241D}"/>
                    </a:ext>
                  </a:extLst>
                </p:cNvPr>
                <p:cNvGrpSpPr/>
                <p:nvPr/>
              </p:nvGrpSpPr>
              <p:grpSpPr>
                <a:xfrm>
                  <a:off x="6124048" y="1633928"/>
                  <a:ext cx="2928046" cy="2158586"/>
                  <a:chOff x="6225248" y="1633928"/>
                  <a:chExt cx="2928046" cy="2158586"/>
                </a:xfrm>
              </p:grpSpPr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DB11E9A0-4C27-8B08-3147-310E570808D0}"/>
                      </a:ext>
                    </a:extLst>
                  </p:cNvPr>
                  <p:cNvSpPr/>
                  <p:nvPr/>
                </p:nvSpPr>
                <p:spPr>
                  <a:xfrm>
                    <a:off x="6945782" y="1633928"/>
                    <a:ext cx="1486978" cy="1486978"/>
                  </a:xfrm>
                  <a:prstGeom prst="ellipse">
                    <a:avLst/>
                  </a:prstGeom>
                  <a:solidFill>
                    <a:srgbClr val="01A9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7200">
                      <a:latin typeface="Avenir Book" panose="02000503020000020003" pitchFamily="2" charset="0"/>
                    </a:endParaRPr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A09BBBE6-1221-C823-2D60-0A3CE513BF1B}"/>
                      </a:ext>
                    </a:extLst>
                  </p:cNvPr>
                  <p:cNvSpPr/>
                  <p:nvPr/>
                </p:nvSpPr>
                <p:spPr>
                  <a:xfrm>
                    <a:off x="6225248" y="3219141"/>
                    <a:ext cx="2928046" cy="5733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AU" sz="2000" b="1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3. Neo4j Operation</a:t>
                    </a:r>
                  </a:p>
                </p:txBody>
              </p:sp>
            </p:grp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52368C4A-54C7-A7B9-E76A-7B5AE8E03830}"/>
                    </a:ext>
                  </a:extLst>
                </p:cNvPr>
                <p:cNvSpPr/>
                <p:nvPr/>
              </p:nvSpPr>
              <p:spPr>
                <a:xfrm>
                  <a:off x="6304652" y="3725749"/>
                  <a:ext cx="2566839" cy="10587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AU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Outlining the network analytics carried out in Neo4j and KNIME </a:t>
                  </a: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BD91D0B-28E0-D14A-4409-8241C462E86E}"/>
                  </a:ext>
                </a:extLst>
              </p:cNvPr>
              <p:cNvGrpSpPr/>
              <p:nvPr/>
            </p:nvGrpSpPr>
            <p:grpSpPr>
              <a:xfrm>
                <a:off x="9149476" y="1657889"/>
                <a:ext cx="2566839" cy="3126583"/>
                <a:chOff x="9371607" y="1657889"/>
                <a:chExt cx="2566839" cy="3126583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14E2DC54-380A-4CC3-485F-9DEBB6C74822}"/>
                    </a:ext>
                  </a:extLst>
                </p:cNvPr>
                <p:cNvGrpSpPr/>
                <p:nvPr/>
              </p:nvGrpSpPr>
              <p:grpSpPr>
                <a:xfrm>
                  <a:off x="9371607" y="1657889"/>
                  <a:ext cx="2566839" cy="2158586"/>
                  <a:chOff x="9563694" y="1633928"/>
                  <a:chExt cx="2566839" cy="2158586"/>
                </a:xfrm>
              </p:grpSpPr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67D62375-220E-7C4D-64BE-ACB8180DEE96}"/>
                      </a:ext>
                    </a:extLst>
                  </p:cNvPr>
                  <p:cNvSpPr/>
                  <p:nvPr/>
                </p:nvSpPr>
                <p:spPr>
                  <a:xfrm>
                    <a:off x="10103624" y="1633928"/>
                    <a:ext cx="1486978" cy="1486978"/>
                  </a:xfrm>
                  <a:prstGeom prst="ellipse">
                    <a:avLst/>
                  </a:prstGeom>
                  <a:solidFill>
                    <a:srgbClr val="01A9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7200">
                      <a:latin typeface="Avenir Book" panose="02000503020000020003" pitchFamily="2" charset="0"/>
                    </a:endParaRPr>
                  </a:p>
                </p:txBody>
              </p: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4EBC4132-1AEE-87A4-8CA6-21038DF2E82C}"/>
                      </a:ext>
                    </a:extLst>
                  </p:cNvPr>
                  <p:cNvSpPr/>
                  <p:nvPr/>
                </p:nvSpPr>
                <p:spPr>
                  <a:xfrm>
                    <a:off x="9563694" y="3219141"/>
                    <a:ext cx="2566839" cy="5733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AU" sz="2000" b="1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4. Analytics Results</a:t>
                    </a:r>
                  </a:p>
                </p:txBody>
              </p:sp>
            </p:grp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76CE5B4-FBE7-6A17-E367-27F3673276FD}"/>
                    </a:ext>
                  </a:extLst>
                </p:cNvPr>
                <p:cNvSpPr/>
                <p:nvPr/>
              </p:nvSpPr>
              <p:spPr>
                <a:xfrm>
                  <a:off x="9371607" y="3725749"/>
                  <a:ext cx="2566839" cy="10587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AU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Overview of key analytics results and network visualization</a:t>
                  </a: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803BD15-0505-4074-B489-3A302F4D65B0}"/>
                  </a:ext>
                </a:extLst>
              </p:cNvPr>
              <p:cNvGrpSpPr/>
              <p:nvPr/>
            </p:nvGrpSpPr>
            <p:grpSpPr>
              <a:xfrm>
                <a:off x="3349000" y="1633928"/>
                <a:ext cx="2570400" cy="3150544"/>
                <a:chOff x="3161496" y="1633928"/>
                <a:chExt cx="2570400" cy="3150544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B5D198BE-BF13-041F-D945-CA09EAF551CA}"/>
                    </a:ext>
                  </a:extLst>
                </p:cNvPr>
                <p:cNvGrpSpPr/>
                <p:nvPr/>
              </p:nvGrpSpPr>
              <p:grpSpPr>
                <a:xfrm>
                  <a:off x="3161496" y="1633928"/>
                  <a:ext cx="2570400" cy="2158586"/>
                  <a:chOff x="3059193" y="1633928"/>
                  <a:chExt cx="2570400" cy="2158586"/>
                </a:xfrm>
              </p:grpSpPr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F4EF00EF-1D47-F2F0-CBB1-E54AB9DF302D}"/>
                      </a:ext>
                    </a:extLst>
                  </p:cNvPr>
                  <p:cNvSpPr/>
                  <p:nvPr/>
                </p:nvSpPr>
                <p:spPr>
                  <a:xfrm>
                    <a:off x="3600904" y="1633928"/>
                    <a:ext cx="1486978" cy="1486978"/>
                  </a:xfrm>
                  <a:prstGeom prst="ellipse">
                    <a:avLst/>
                  </a:prstGeom>
                  <a:solidFill>
                    <a:srgbClr val="01A9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7200">
                      <a:latin typeface="Avenir Book" panose="02000503020000020003" pitchFamily="2" charset="0"/>
                    </a:endParaRPr>
                  </a:p>
                </p:txBody>
              </p: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0F5D4BB0-EBE6-F5E1-BFB7-2008C95608AF}"/>
                      </a:ext>
                    </a:extLst>
                  </p:cNvPr>
                  <p:cNvSpPr/>
                  <p:nvPr/>
                </p:nvSpPr>
                <p:spPr>
                  <a:xfrm>
                    <a:off x="3059193" y="3219141"/>
                    <a:ext cx="2570400" cy="5733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AU" sz="2000" b="1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2. KNIME Workflow</a:t>
                    </a:r>
                  </a:p>
                </p:txBody>
              </p:sp>
            </p:grp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0256157C-CD29-11CF-75EB-9DA990ED88F5}"/>
                    </a:ext>
                  </a:extLst>
                </p:cNvPr>
                <p:cNvSpPr/>
                <p:nvPr/>
              </p:nvSpPr>
              <p:spPr>
                <a:xfrm>
                  <a:off x="3163277" y="3725749"/>
                  <a:ext cx="2566839" cy="10587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AU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Overview of the KNIME workflow implementation</a:t>
                  </a:r>
                </a:p>
              </p:txBody>
            </p:sp>
          </p:grpSp>
        </p:grpSp>
        <p:grpSp>
          <p:nvGrpSpPr>
            <p:cNvPr id="7" name="Group 47">
              <a:extLst>
                <a:ext uri="{FF2B5EF4-FFF2-40B4-BE49-F238E27FC236}">
                  <a16:creationId xmlns:a16="http://schemas.microsoft.com/office/drawing/2014/main" id="{4273ABB9-75D6-C4E7-F340-2743B8EAF16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64503" y="1832880"/>
              <a:ext cx="935355" cy="1098879"/>
              <a:chOff x="1100" y="2326"/>
              <a:chExt cx="286" cy="336"/>
            </a:xfrm>
          </p:grpSpPr>
          <p:sp>
            <p:nvSpPr>
              <p:cNvPr id="18" name="AutoShape 46">
                <a:extLst>
                  <a:ext uri="{FF2B5EF4-FFF2-40B4-BE49-F238E27FC236}">
                    <a16:creationId xmlns:a16="http://schemas.microsoft.com/office/drawing/2014/main" id="{6960D082-8136-7190-6C68-C17188B49233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100" y="2326"/>
                <a:ext cx="286" cy="3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48">
                <a:extLst>
                  <a:ext uri="{FF2B5EF4-FFF2-40B4-BE49-F238E27FC236}">
                    <a16:creationId xmlns:a16="http://schemas.microsoft.com/office/drawing/2014/main" id="{996C5508-6E81-285D-1220-BCB5F8AF6C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0" y="2326"/>
                <a:ext cx="286" cy="336"/>
              </a:xfrm>
              <a:custGeom>
                <a:avLst/>
                <a:gdLst/>
                <a:ahLst/>
                <a:cxnLst>
                  <a:cxn ang="0">
                    <a:pos x="54" y="49"/>
                  </a:cxn>
                  <a:cxn ang="0">
                    <a:pos x="54" y="75"/>
                  </a:cxn>
                  <a:cxn ang="0">
                    <a:pos x="48" y="75"/>
                  </a:cxn>
                  <a:cxn ang="0">
                    <a:pos x="45" y="58"/>
                  </a:cxn>
                  <a:cxn ang="0">
                    <a:pos x="42" y="75"/>
                  </a:cxn>
                  <a:cxn ang="0">
                    <a:pos x="36" y="75"/>
                  </a:cxn>
                  <a:cxn ang="0">
                    <a:pos x="36" y="49"/>
                  </a:cxn>
                  <a:cxn ang="0">
                    <a:pos x="31" y="41"/>
                  </a:cxn>
                  <a:cxn ang="0">
                    <a:pos x="31" y="28"/>
                  </a:cxn>
                  <a:cxn ang="0">
                    <a:pos x="40" y="20"/>
                  </a:cxn>
                  <a:cxn ang="0">
                    <a:pos x="50" y="20"/>
                  </a:cxn>
                  <a:cxn ang="0">
                    <a:pos x="58" y="28"/>
                  </a:cxn>
                  <a:cxn ang="0">
                    <a:pos x="58" y="41"/>
                  </a:cxn>
                  <a:cxn ang="0">
                    <a:pos x="54" y="49"/>
                  </a:cxn>
                  <a:cxn ang="0">
                    <a:pos x="59" y="72"/>
                  </a:cxn>
                  <a:cxn ang="0">
                    <a:pos x="55" y="80"/>
                  </a:cxn>
                  <a:cxn ang="0">
                    <a:pos x="71" y="80"/>
                  </a:cxn>
                  <a:cxn ang="0">
                    <a:pos x="69" y="85"/>
                  </a:cxn>
                  <a:cxn ang="0">
                    <a:pos x="90" y="76"/>
                  </a:cxn>
                  <a:cxn ang="0">
                    <a:pos x="75" y="68"/>
                  </a:cxn>
                  <a:cxn ang="0">
                    <a:pos x="74" y="72"/>
                  </a:cxn>
                  <a:cxn ang="0">
                    <a:pos x="59" y="72"/>
                  </a:cxn>
                  <a:cxn ang="0">
                    <a:pos x="30" y="72"/>
                  </a:cxn>
                  <a:cxn ang="0">
                    <a:pos x="16" y="72"/>
                  </a:cxn>
                  <a:cxn ang="0">
                    <a:pos x="14" y="68"/>
                  </a:cxn>
                  <a:cxn ang="0">
                    <a:pos x="0" y="76"/>
                  </a:cxn>
                  <a:cxn ang="0">
                    <a:pos x="21" y="85"/>
                  </a:cxn>
                  <a:cxn ang="0">
                    <a:pos x="19" y="80"/>
                  </a:cxn>
                  <a:cxn ang="0">
                    <a:pos x="34" y="80"/>
                  </a:cxn>
                  <a:cxn ang="0">
                    <a:pos x="30" y="72"/>
                  </a:cxn>
                  <a:cxn ang="0">
                    <a:pos x="39" y="79"/>
                  </a:cxn>
                  <a:cxn ang="0">
                    <a:pos x="51" y="79"/>
                  </a:cxn>
                  <a:cxn ang="0">
                    <a:pos x="52" y="89"/>
                  </a:cxn>
                  <a:cxn ang="0">
                    <a:pos x="65" y="89"/>
                  </a:cxn>
                  <a:cxn ang="0">
                    <a:pos x="45" y="106"/>
                  </a:cxn>
                  <a:cxn ang="0">
                    <a:pos x="25" y="89"/>
                  </a:cxn>
                  <a:cxn ang="0">
                    <a:pos x="37" y="89"/>
                  </a:cxn>
                  <a:cxn ang="0">
                    <a:pos x="39" y="79"/>
                  </a:cxn>
                  <a:cxn ang="0">
                    <a:pos x="45" y="0"/>
                  </a:cxn>
                  <a:cxn ang="0">
                    <a:pos x="54" y="9"/>
                  </a:cxn>
                  <a:cxn ang="0">
                    <a:pos x="45" y="18"/>
                  </a:cxn>
                  <a:cxn ang="0">
                    <a:pos x="36" y="9"/>
                  </a:cxn>
                  <a:cxn ang="0">
                    <a:pos x="45" y="0"/>
                  </a:cxn>
                </a:cxnLst>
                <a:rect l="0" t="0" r="r" b="b"/>
                <a:pathLst>
                  <a:path w="90" h="106">
                    <a:moveTo>
                      <a:pt x="54" y="49"/>
                    </a:moveTo>
                    <a:cubicBezTo>
                      <a:pt x="54" y="75"/>
                      <a:pt x="54" y="75"/>
                      <a:pt x="54" y="75"/>
                    </a:cubicBezTo>
                    <a:cubicBezTo>
                      <a:pt x="48" y="75"/>
                      <a:pt x="48" y="75"/>
                      <a:pt x="48" y="75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2" y="75"/>
                      <a:pt x="42" y="75"/>
                      <a:pt x="42" y="75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36" y="49"/>
                      <a:pt x="36" y="49"/>
                      <a:pt x="36" y="49"/>
                    </a:cubicBezTo>
                    <a:cubicBezTo>
                      <a:pt x="33" y="47"/>
                      <a:pt x="31" y="45"/>
                      <a:pt x="31" y="41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3"/>
                      <a:pt x="35" y="20"/>
                      <a:pt x="40" y="20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5" y="20"/>
                      <a:pt x="58" y="23"/>
                      <a:pt x="58" y="28"/>
                    </a:cubicBezTo>
                    <a:cubicBezTo>
                      <a:pt x="58" y="41"/>
                      <a:pt x="58" y="41"/>
                      <a:pt x="58" y="41"/>
                    </a:cubicBezTo>
                    <a:cubicBezTo>
                      <a:pt x="58" y="45"/>
                      <a:pt x="57" y="48"/>
                      <a:pt x="54" y="49"/>
                    </a:cubicBezTo>
                    <a:close/>
                    <a:moveTo>
                      <a:pt x="59" y="72"/>
                    </a:moveTo>
                    <a:cubicBezTo>
                      <a:pt x="55" y="80"/>
                      <a:pt x="55" y="80"/>
                      <a:pt x="55" y="80"/>
                    </a:cubicBezTo>
                    <a:cubicBezTo>
                      <a:pt x="71" y="80"/>
                      <a:pt x="71" y="80"/>
                      <a:pt x="71" y="80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90" y="76"/>
                      <a:pt x="90" y="76"/>
                      <a:pt x="90" y="76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4" y="72"/>
                      <a:pt x="74" y="72"/>
                      <a:pt x="74" y="72"/>
                    </a:cubicBezTo>
                    <a:cubicBezTo>
                      <a:pt x="59" y="72"/>
                      <a:pt x="59" y="72"/>
                      <a:pt x="59" y="72"/>
                    </a:cubicBezTo>
                    <a:close/>
                    <a:moveTo>
                      <a:pt x="30" y="72"/>
                    </a:moveTo>
                    <a:cubicBezTo>
                      <a:pt x="16" y="72"/>
                      <a:pt x="16" y="72"/>
                      <a:pt x="16" y="72"/>
                    </a:cubicBezTo>
                    <a:cubicBezTo>
                      <a:pt x="14" y="68"/>
                      <a:pt x="14" y="68"/>
                      <a:pt x="14" y="68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21" y="85"/>
                      <a:pt x="21" y="85"/>
                      <a:pt x="21" y="85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34" y="80"/>
                      <a:pt x="34" y="80"/>
                      <a:pt x="34" y="80"/>
                    </a:cubicBezTo>
                    <a:cubicBezTo>
                      <a:pt x="30" y="72"/>
                      <a:pt x="30" y="72"/>
                      <a:pt x="30" y="72"/>
                    </a:cubicBezTo>
                    <a:close/>
                    <a:moveTo>
                      <a:pt x="39" y="79"/>
                    </a:moveTo>
                    <a:cubicBezTo>
                      <a:pt x="51" y="79"/>
                      <a:pt x="51" y="79"/>
                      <a:pt x="51" y="79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65" y="89"/>
                      <a:pt x="65" y="89"/>
                      <a:pt x="65" y="89"/>
                    </a:cubicBezTo>
                    <a:cubicBezTo>
                      <a:pt x="45" y="106"/>
                      <a:pt x="45" y="106"/>
                      <a:pt x="45" y="106"/>
                    </a:cubicBezTo>
                    <a:cubicBezTo>
                      <a:pt x="25" y="89"/>
                      <a:pt x="25" y="89"/>
                      <a:pt x="25" y="89"/>
                    </a:cubicBezTo>
                    <a:cubicBezTo>
                      <a:pt x="37" y="89"/>
                      <a:pt x="37" y="89"/>
                      <a:pt x="37" y="89"/>
                    </a:cubicBezTo>
                    <a:cubicBezTo>
                      <a:pt x="39" y="79"/>
                      <a:pt x="39" y="79"/>
                      <a:pt x="39" y="79"/>
                    </a:cubicBezTo>
                    <a:close/>
                    <a:moveTo>
                      <a:pt x="45" y="0"/>
                    </a:moveTo>
                    <a:cubicBezTo>
                      <a:pt x="50" y="0"/>
                      <a:pt x="54" y="4"/>
                      <a:pt x="54" y="9"/>
                    </a:cubicBezTo>
                    <a:cubicBezTo>
                      <a:pt x="54" y="14"/>
                      <a:pt x="50" y="18"/>
                      <a:pt x="45" y="18"/>
                    </a:cubicBezTo>
                    <a:cubicBezTo>
                      <a:pt x="40" y="18"/>
                      <a:pt x="36" y="14"/>
                      <a:pt x="36" y="9"/>
                    </a:cubicBezTo>
                    <a:cubicBezTo>
                      <a:pt x="36" y="4"/>
                      <a:pt x="40" y="0"/>
                      <a:pt x="4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371">
              <a:extLst>
                <a:ext uri="{FF2B5EF4-FFF2-40B4-BE49-F238E27FC236}">
                  <a16:creationId xmlns:a16="http://schemas.microsoft.com/office/drawing/2014/main" id="{BB4DA5D6-C198-00B4-10D9-EDBCC8C4B2C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05040" y="1981422"/>
              <a:ext cx="865456" cy="801581"/>
              <a:chOff x="1656" y="3604"/>
              <a:chExt cx="271" cy="251"/>
            </a:xfrm>
          </p:grpSpPr>
          <p:sp>
            <p:nvSpPr>
              <p:cNvPr id="16" name="AutoShape 370">
                <a:extLst>
                  <a:ext uri="{FF2B5EF4-FFF2-40B4-BE49-F238E27FC236}">
                    <a16:creationId xmlns:a16="http://schemas.microsoft.com/office/drawing/2014/main" id="{82301D06-48EF-4D07-9B49-174848B759B0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656" y="3604"/>
                <a:ext cx="269" cy="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  <p:sp>
            <p:nvSpPr>
              <p:cNvPr id="17" name="Freeform 372">
                <a:extLst>
                  <a:ext uri="{FF2B5EF4-FFF2-40B4-BE49-F238E27FC236}">
                    <a16:creationId xmlns:a16="http://schemas.microsoft.com/office/drawing/2014/main" id="{D2F3992F-BD59-903C-C9B5-97735AA17A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56" y="3604"/>
                <a:ext cx="271" cy="251"/>
              </a:xfrm>
              <a:custGeom>
                <a:avLst/>
                <a:gdLst>
                  <a:gd name="T0" fmla="*/ 104 w 112"/>
                  <a:gd name="T1" fmla="*/ 74 h 103"/>
                  <a:gd name="T2" fmla="*/ 101 w 112"/>
                  <a:gd name="T3" fmla="*/ 49 h 103"/>
                  <a:gd name="T4" fmla="*/ 91 w 112"/>
                  <a:gd name="T5" fmla="*/ 49 h 103"/>
                  <a:gd name="T6" fmla="*/ 91 w 112"/>
                  <a:gd name="T7" fmla="*/ 41 h 103"/>
                  <a:gd name="T8" fmla="*/ 83 w 112"/>
                  <a:gd name="T9" fmla="*/ 37 h 103"/>
                  <a:gd name="T10" fmla="*/ 81 w 112"/>
                  <a:gd name="T11" fmla="*/ 12 h 103"/>
                  <a:gd name="T12" fmla="*/ 71 w 112"/>
                  <a:gd name="T13" fmla="*/ 12 h 103"/>
                  <a:gd name="T14" fmla="*/ 71 w 112"/>
                  <a:gd name="T15" fmla="*/ 4 h 103"/>
                  <a:gd name="T16" fmla="*/ 46 w 112"/>
                  <a:gd name="T17" fmla="*/ 0 h 103"/>
                  <a:gd name="T18" fmla="*/ 41 w 112"/>
                  <a:gd name="T19" fmla="*/ 4 h 103"/>
                  <a:gd name="T20" fmla="*/ 31 w 112"/>
                  <a:gd name="T21" fmla="*/ 12 h 103"/>
                  <a:gd name="T22" fmla="*/ 29 w 112"/>
                  <a:gd name="T23" fmla="*/ 14 h 103"/>
                  <a:gd name="T24" fmla="*/ 25 w 112"/>
                  <a:gd name="T25" fmla="*/ 37 h 103"/>
                  <a:gd name="T26" fmla="*/ 21 w 112"/>
                  <a:gd name="T27" fmla="*/ 41 h 103"/>
                  <a:gd name="T28" fmla="*/ 11 w 112"/>
                  <a:gd name="T29" fmla="*/ 49 h 103"/>
                  <a:gd name="T30" fmla="*/ 8 w 112"/>
                  <a:gd name="T31" fmla="*/ 52 h 103"/>
                  <a:gd name="T32" fmla="*/ 4 w 112"/>
                  <a:gd name="T33" fmla="*/ 74 h 103"/>
                  <a:gd name="T34" fmla="*/ 0 w 112"/>
                  <a:gd name="T35" fmla="*/ 78 h 103"/>
                  <a:gd name="T36" fmla="*/ 0 w 112"/>
                  <a:gd name="T37" fmla="*/ 99 h 103"/>
                  <a:gd name="T38" fmla="*/ 25 w 112"/>
                  <a:gd name="T39" fmla="*/ 103 h 103"/>
                  <a:gd name="T40" fmla="*/ 29 w 112"/>
                  <a:gd name="T41" fmla="*/ 99 h 103"/>
                  <a:gd name="T42" fmla="*/ 29 w 112"/>
                  <a:gd name="T43" fmla="*/ 78 h 103"/>
                  <a:gd name="T44" fmla="*/ 14 w 112"/>
                  <a:gd name="T45" fmla="*/ 74 h 103"/>
                  <a:gd name="T46" fmla="*/ 13 w 112"/>
                  <a:gd name="T47" fmla="*/ 54 h 103"/>
                  <a:gd name="T48" fmla="*/ 21 w 112"/>
                  <a:gd name="T49" fmla="*/ 62 h 103"/>
                  <a:gd name="T50" fmla="*/ 25 w 112"/>
                  <a:gd name="T51" fmla="*/ 66 h 103"/>
                  <a:gd name="T52" fmla="*/ 46 w 112"/>
                  <a:gd name="T53" fmla="*/ 66 h 103"/>
                  <a:gd name="T54" fmla="*/ 50 w 112"/>
                  <a:gd name="T55" fmla="*/ 54 h 103"/>
                  <a:gd name="T56" fmla="*/ 53 w 112"/>
                  <a:gd name="T57" fmla="*/ 74 h 103"/>
                  <a:gd name="T58" fmla="*/ 46 w 112"/>
                  <a:gd name="T59" fmla="*/ 74 h 103"/>
                  <a:gd name="T60" fmla="*/ 41 w 112"/>
                  <a:gd name="T61" fmla="*/ 99 h 103"/>
                  <a:gd name="T62" fmla="*/ 46 w 112"/>
                  <a:gd name="T63" fmla="*/ 103 h 103"/>
                  <a:gd name="T64" fmla="*/ 66 w 112"/>
                  <a:gd name="T65" fmla="*/ 103 h 103"/>
                  <a:gd name="T66" fmla="*/ 71 w 112"/>
                  <a:gd name="T67" fmla="*/ 79 h 103"/>
                  <a:gd name="T68" fmla="*/ 66 w 112"/>
                  <a:gd name="T69" fmla="*/ 74 h 103"/>
                  <a:gd name="T70" fmla="*/ 58 w 112"/>
                  <a:gd name="T71" fmla="*/ 54 h 103"/>
                  <a:gd name="T72" fmla="*/ 62 w 112"/>
                  <a:gd name="T73" fmla="*/ 62 h 103"/>
                  <a:gd name="T74" fmla="*/ 66 w 112"/>
                  <a:gd name="T75" fmla="*/ 66 h 103"/>
                  <a:gd name="T76" fmla="*/ 87 w 112"/>
                  <a:gd name="T77" fmla="*/ 66 h 103"/>
                  <a:gd name="T78" fmla="*/ 91 w 112"/>
                  <a:gd name="T79" fmla="*/ 54 h 103"/>
                  <a:gd name="T80" fmla="*/ 99 w 112"/>
                  <a:gd name="T81" fmla="*/ 74 h 103"/>
                  <a:gd name="T82" fmla="*/ 87 w 112"/>
                  <a:gd name="T83" fmla="*/ 74 h 103"/>
                  <a:gd name="T84" fmla="*/ 83 w 112"/>
                  <a:gd name="T85" fmla="*/ 78 h 103"/>
                  <a:gd name="T86" fmla="*/ 83 w 112"/>
                  <a:gd name="T87" fmla="*/ 99 h 103"/>
                  <a:gd name="T88" fmla="*/ 97 w 112"/>
                  <a:gd name="T89" fmla="*/ 103 h 103"/>
                  <a:gd name="T90" fmla="*/ 108 w 112"/>
                  <a:gd name="T91" fmla="*/ 103 h 103"/>
                  <a:gd name="T92" fmla="*/ 112 w 112"/>
                  <a:gd name="T93" fmla="*/ 79 h 103"/>
                  <a:gd name="T94" fmla="*/ 108 w 112"/>
                  <a:gd name="T95" fmla="*/ 74 h 103"/>
                  <a:gd name="T96" fmla="*/ 62 w 112"/>
                  <a:gd name="T97" fmla="*/ 41 h 103"/>
                  <a:gd name="T98" fmla="*/ 56 w 112"/>
                  <a:gd name="T99" fmla="*/ 49 h 103"/>
                  <a:gd name="T100" fmla="*/ 56 w 112"/>
                  <a:gd name="T101" fmla="*/ 49 h 103"/>
                  <a:gd name="T102" fmla="*/ 50 w 112"/>
                  <a:gd name="T103" fmla="*/ 41 h 103"/>
                  <a:gd name="T104" fmla="*/ 46 w 112"/>
                  <a:gd name="T105" fmla="*/ 37 h 103"/>
                  <a:gd name="T106" fmla="*/ 34 w 112"/>
                  <a:gd name="T107" fmla="*/ 37 h 103"/>
                  <a:gd name="T108" fmla="*/ 41 w 112"/>
                  <a:gd name="T109" fmla="*/ 17 h 103"/>
                  <a:gd name="T110" fmla="*/ 41 w 112"/>
                  <a:gd name="T111" fmla="*/ 25 h 103"/>
                  <a:gd name="T112" fmla="*/ 66 w 112"/>
                  <a:gd name="T113" fmla="*/ 29 h 103"/>
                  <a:gd name="T114" fmla="*/ 71 w 112"/>
                  <a:gd name="T115" fmla="*/ 25 h 103"/>
                  <a:gd name="T116" fmla="*/ 78 w 112"/>
                  <a:gd name="T117" fmla="*/ 17 h 103"/>
                  <a:gd name="T118" fmla="*/ 66 w 112"/>
                  <a:gd name="T119" fmla="*/ 37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2" h="103">
                    <a:moveTo>
                      <a:pt x="108" y="74"/>
                    </a:moveTo>
                    <a:cubicBezTo>
                      <a:pt x="104" y="74"/>
                      <a:pt x="104" y="74"/>
                      <a:pt x="104" y="74"/>
                    </a:cubicBezTo>
                    <a:cubicBezTo>
                      <a:pt x="104" y="52"/>
                      <a:pt x="104" y="52"/>
                      <a:pt x="104" y="52"/>
                    </a:cubicBezTo>
                    <a:cubicBezTo>
                      <a:pt x="104" y="50"/>
                      <a:pt x="103" y="49"/>
                      <a:pt x="101" y="49"/>
                    </a:cubicBezTo>
                    <a:cubicBezTo>
                      <a:pt x="101" y="49"/>
                      <a:pt x="101" y="49"/>
                      <a:pt x="101" y="49"/>
                    </a:cubicBezTo>
                    <a:cubicBezTo>
                      <a:pt x="91" y="49"/>
                      <a:pt x="91" y="49"/>
                      <a:pt x="91" y="49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91" y="39"/>
                      <a:pt x="89" y="37"/>
                      <a:pt x="87" y="37"/>
                    </a:cubicBezTo>
                    <a:cubicBezTo>
                      <a:pt x="83" y="37"/>
                      <a:pt x="83" y="37"/>
                      <a:pt x="83" y="37"/>
                    </a:cubicBezTo>
                    <a:cubicBezTo>
                      <a:pt x="83" y="14"/>
                      <a:pt x="83" y="14"/>
                      <a:pt x="83" y="14"/>
                    </a:cubicBezTo>
                    <a:cubicBezTo>
                      <a:pt x="83" y="13"/>
                      <a:pt x="82" y="12"/>
                      <a:pt x="81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71" y="4"/>
                      <a:pt x="71" y="4"/>
                      <a:pt x="71" y="4"/>
                    </a:cubicBezTo>
                    <a:cubicBezTo>
                      <a:pt x="71" y="4"/>
                      <a:pt x="71" y="4"/>
                      <a:pt x="71" y="4"/>
                    </a:cubicBezTo>
                    <a:cubicBezTo>
                      <a:pt x="71" y="1"/>
                      <a:pt x="69" y="0"/>
                      <a:pt x="6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3" y="0"/>
                      <a:pt x="41" y="1"/>
                      <a:pt x="41" y="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0" y="12"/>
                      <a:pt x="29" y="13"/>
                      <a:pt x="29" y="14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2" y="37"/>
                      <a:pt x="21" y="39"/>
                      <a:pt x="21" y="41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9" y="49"/>
                      <a:pt x="8" y="50"/>
                      <a:pt x="8" y="52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2" y="74"/>
                      <a:pt x="0" y="76"/>
                      <a:pt x="0" y="78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02"/>
                      <a:pt x="2" y="103"/>
                      <a:pt x="4" y="103"/>
                    </a:cubicBezTo>
                    <a:cubicBezTo>
                      <a:pt x="25" y="103"/>
                      <a:pt x="25" y="103"/>
                      <a:pt x="25" y="103"/>
                    </a:cubicBezTo>
                    <a:cubicBezTo>
                      <a:pt x="25" y="103"/>
                      <a:pt x="25" y="103"/>
                      <a:pt x="25" y="103"/>
                    </a:cubicBezTo>
                    <a:cubicBezTo>
                      <a:pt x="27" y="103"/>
                      <a:pt x="29" y="102"/>
                      <a:pt x="29" y="99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9" y="78"/>
                      <a:pt x="29" y="78"/>
                      <a:pt x="29" y="78"/>
                    </a:cubicBezTo>
                    <a:cubicBezTo>
                      <a:pt x="29" y="76"/>
                      <a:pt x="27" y="74"/>
                      <a:pt x="25" y="74"/>
                    </a:cubicBezTo>
                    <a:cubicBezTo>
                      <a:pt x="14" y="74"/>
                      <a:pt x="14" y="74"/>
                      <a:pt x="14" y="74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1" y="64"/>
                      <a:pt x="22" y="66"/>
                      <a:pt x="25" y="66"/>
                    </a:cubicBezTo>
                    <a:cubicBezTo>
                      <a:pt x="45" y="66"/>
                      <a:pt x="45" y="66"/>
                      <a:pt x="45" y="66"/>
                    </a:cubicBezTo>
                    <a:cubicBezTo>
                      <a:pt x="46" y="66"/>
                      <a:pt x="46" y="66"/>
                      <a:pt x="46" y="66"/>
                    </a:cubicBezTo>
                    <a:cubicBezTo>
                      <a:pt x="48" y="66"/>
                      <a:pt x="50" y="64"/>
                      <a:pt x="50" y="62"/>
                    </a:cubicBezTo>
                    <a:cubicBezTo>
                      <a:pt x="50" y="54"/>
                      <a:pt x="50" y="54"/>
                      <a:pt x="50" y="54"/>
                    </a:cubicBezTo>
                    <a:cubicBezTo>
                      <a:pt x="53" y="54"/>
                      <a:pt x="53" y="54"/>
                      <a:pt x="53" y="54"/>
                    </a:cubicBezTo>
                    <a:cubicBezTo>
                      <a:pt x="53" y="74"/>
                      <a:pt x="53" y="74"/>
                      <a:pt x="53" y="74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3" y="74"/>
                      <a:pt x="41" y="76"/>
                      <a:pt x="41" y="78"/>
                    </a:cubicBezTo>
                    <a:cubicBezTo>
                      <a:pt x="41" y="99"/>
                      <a:pt x="41" y="99"/>
                      <a:pt x="41" y="99"/>
                    </a:cubicBezTo>
                    <a:cubicBezTo>
                      <a:pt x="41" y="99"/>
                      <a:pt x="41" y="99"/>
                      <a:pt x="41" y="99"/>
                    </a:cubicBezTo>
                    <a:cubicBezTo>
                      <a:pt x="41" y="102"/>
                      <a:pt x="43" y="103"/>
                      <a:pt x="46" y="103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9" y="103"/>
                      <a:pt x="71" y="102"/>
                      <a:pt x="71" y="99"/>
                    </a:cubicBezTo>
                    <a:cubicBezTo>
                      <a:pt x="71" y="79"/>
                      <a:pt x="71" y="79"/>
                      <a:pt x="71" y="79"/>
                    </a:cubicBezTo>
                    <a:cubicBezTo>
                      <a:pt x="71" y="78"/>
                      <a:pt x="71" y="78"/>
                      <a:pt x="71" y="78"/>
                    </a:cubicBezTo>
                    <a:cubicBezTo>
                      <a:pt x="71" y="76"/>
                      <a:pt x="69" y="74"/>
                      <a:pt x="66" y="74"/>
                    </a:cubicBezTo>
                    <a:cubicBezTo>
                      <a:pt x="58" y="74"/>
                      <a:pt x="58" y="74"/>
                      <a:pt x="58" y="74"/>
                    </a:cubicBezTo>
                    <a:cubicBezTo>
                      <a:pt x="58" y="54"/>
                      <a:pt x="58" y="54"/>
                      <a:pt x="58" y="54"/>
                    </a:cubicBezTo>
                    <a:cubicBezTo>
                      <a:pt x="62" y="54"/>
                      <a:pt x="62" y="54"/>
                      <a:pt x="62" y="54"/>
                    </a:cubicBezTo>
                    <a:cubicBezTo>
                      <a:pt x="62" y="62"/>
                      <a:pt x="62" y="62"/>
                      <a:pt x="62" y="62"/>
                    </a:cubicBezTo>
                    <a:cubicBezTo>
                      <a:pt x="62" y="62"/>
                      <a:pt x="62" y="62"/>
                      <a:pt x="62" y="62"/>
                    </a:cubicBezTo>
                    <a:cubicBezTo>
                      <a:pt x="62" y="64"/>
                      <a:pt x="64" y="66"/>
                      <a:pt x="66" y="66"/>
                    </a:cubicBezTo>
                    <a:cubicBezTo>
                      <a:pt x="87" y="66"/>
                      <a:pt x="87" y="66"/>
                      <a:pt x="87" y="66"/>
                    </a:cubicBezTo>
                    <a:cubicBezTo>
                      <a:pt x="87" y="66"/>
                      <a:pt x="87" y="66"/>
                      <a:pt x="87" y="66"/>
                    </a:cubicBezTo>
                    <a:cubicBezTo>
                      <a:pt x="89" y="66"/>
                      <a:pt x="91" y="64"/>
                      <a:pt x="91" y="62"/>
                    </a:cubicBezTo>
                    <a:cubicBezTo>
                      <a:pt x="91" y="54"/>
                      <a:pt x="91" y="54"/>
                      <a:pt x="91" y="54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99" y="74"/>
                      <a:pt x="99" y="74"/>
                      <a:pt x="99" y="74"/>
                    </a:cubicBezTo>
                    <a:cubicBezTo>
                      <a:pt x="97" y="74"/>
                      <a:pt x="97" y="74"/>
                      <a:pt x="97" y="74"/>
                    </a:cubicBezTo>
                    <a:cubicBezTo>
                      <a:pt x="87" y="74"/>
                      <a:pt x="87" y="74"/>
                      <a:pt x="87" y="74"/>
                    </a:cubicBezTo>
                    <a:cubicBezTo>
                      <a:pt x="87" y="74"/>
                      <a:pt x="87" y="74"/>
                      <a:pt x="87" y="74"/>
                    </a:cubicBezTo>
                    <a:cubicBezTo>
                      <a:pt x="85" y="74"/>
                      <a:pt x="83" y="76"/>
                      <a:pt x="83" y="78"/>
                    </a:cubicBezTo>
                    <a:cubicBezTo>
                      <a:pt x="83" y="99"/>
                      <a:pt x="83" y="99"/>
                      <a:pt x="83" y="99"/>
                    </a:cubicBezTo>
                    <a:cubicBezTo>
                      <a:pt x="83" y="99"/>
                      <a:pt x="83" y="99"/>
                      <a:pt x="83" y="99"/>
                    </a:cubicBezTo>
                    <a:cubicBezTo>
                      <a:pt x="83" y="102"/>
                      <a:pt x="85" y="103"/>
                      <a:pt x="87" y="103"/>
                    </a:cubicBezTo>
                    <a:cubicBezTo>
                      <a:pt x="97" y="103"/>
                      <a:pt x="97" y="103"/>
                      <a:pt x="97" y="103"/>
                    </a:cubicBezTo>
                    <a:cubicBezTo>
                      <a:pt x="108" y="103"/>
                      <a:pt x="108" y="103"/>
                      <a:pt x="108" y="103"/>
                    </a:cubicBezTo>
                    <a:cubicBezTo>
                      <a:pt x="108" y="103"/>
                      <a:pt x="108" y="103"/>
                      <a:pt x="108" y="103"/>
                    </a:cubicBezTo>
                    <a:cubicBezTo>
                      <a:pt x="110" y="103"/>
                      <a:pt x="112" y="102"/>
                      <a:pt x="112" y="99"/>
                    </a:cubicBezTo>
                    <a:cubicBezTo>
                      <a:pt x="112" y="79"/>
                      <a:pt x="112" y="79"/>
                      <a:pt x="112" y="79"/>
                    </a:cubicBezTo>
                    <a:cubicBezTo>
                      <a:pt x="112" y="78"/>
                      <a:pt x="112" y="78"/>
                      <a:pt x="112" y="78"/>
                    </a:cubicBezTo>
                    <a:cubicBezTo>
                      <a:pt x="112" y="76"/>
                      <a:pt x="110" y="74"/>
                      <a:pt x="108" y="74"/>
                    </a:cubicBezTo>
                    <a:close/>
                    <a:moveTo>
                      <a:pt x="66" y="37"/>
                    </a:moveTo>
                    <a:cubicBezTo>
                      <a:pt x="64" y="37"/>
                      <a:pt x="62" y="39"/>
                      <a:pt x="62" y="41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56" y="49"/>
                      <a:pt x="56" y="49"/>
                      <a:pt x="56" y="49"/>
                    </a:cubicBezTo>
                    <a:cubicBezTo>
                      <a:pt x="56" y="49"/>
                      <a:pt x="56" y="49"/>
                      <a:pt x="56" y="49"/>
                    </a:cubicBezTo>
                    <a:cubicBezTo>
                      <a:pt x="56" y="49"/>
                      <a:pt x="56" y="49"/>
                      <a:pt x="56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50" y="39"/>
                      <a:pt x="48" y="37"/>
                      <a:pt x="46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25"/>
                      <a:pt x="41" y="25"/>
                      <a:pt x="41" y="25"/>
                    </a:cubicBezTo>
                    <a:cubicBezTo>
                      <a:pt x="41" y="27"/>
                      <a:pt x="43" y="29"/>
                      <a:pt x="46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9" y="29"/>
                      <a:pt x="71" y="27"/>
                      <a:pt x="71" y="25"/>
                    </a:cubicBezTo>
                    <a:cubicBezTo>
                      <a:pt x="71" y="17"/>
                      <a:pt x="71" y="17"/>
                      <a:pt x="71" y="17"/>
                    </a:cubicBezTo>
                    <a:cubicBezTo>
                      <a:pt x="78" y="17"/>
                      <a:pt x="78" y="17"/>
                      <a:pt x="78" y="17"/>
                    </a:cubicBezTo>
                    <a:cubicBezTo>
                      <a:pt x="78" y="37"/>
                      <a:pt x="78" y="37"/>
                      <a:pt x="78" y="37"/>
                    </a:cubicBezTo>
                    <a:cubicBezTo>
                      <a:pt x="66" y="37"/>
                      <a:pt x="66" y="37"/>
                      <a:pt x="66" y="3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</p:grpSp>
        <p:grpSp>
          <p:nvGrpSpPr>
            <p:cNvPr id="9" name="Group 253">
              <a:extLst>
                <a:ext uri="{FF2B5EF4-FFF2-40B4-BE49-F238E27FC236}">
                  <a16:creationId xmlns:a16="http://schemas.microsoft.com/office/drawing/2014/main" id="{60C419C1-BDD7-4B7F-FF9A-EA8800DCF97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41226" y="2035417"/>
              <a:ext cx="783338" cy="684000"/>
              <a:chOff x="5174" y="2573"/>
              <a:chExt cx="276" cy="241"/>
            </a:xfrm>
          </p:grpSpPr>
          <p:sp>
            <p:nvSpPr>
              <p:cNvPr id="13" name="AutoShape 252">
                <a:extLst>
                  <a:ext uri="{FF2B5EF4-FFF2-40B4-BE49-F238E27FC236}">
                    <a16:creationId xmlns:a16="http://schemas.microsoft.com/office/drawing/2014/main" id="{59522924-B95E-4F62-14CB-F72A58BF6DC1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174" y="2573"/>
                <a:ext cx="276" cy="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  <p:sp>
            <p:nvSpPr>
              <p:cNvPr id="14" name="Freeform 254">
                <a:extLst>
                  <a:ext uri="{FF2B5EF4-FFF2-40B4-BE49-F238E27FC236}">
                    <a16:creationId xmlns:a16="http://schemas.microsoft.com/office/drawing/2014/main" id="{ED15E087-F67C-9F95-2EE7-B739D1535F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" y="2575"/>
                <a:ext cx="274" cy="239"/>
              </a:xfrm>
              <a:custGeom>
                <a:avLst/>
                <a:gdLst>
                  <a:gd name="T0" fmla="*/ 110 w 113"/>
                  <a:gd name="T1" fmla="*/ 92 h 98"/>
                  <a:gd name="T2" fmla="*/ 6 w 113"/>
                  <a:gd name="T3" fmla="*/ 92 h 98"/>
                  <a:gd name="T4" fmla="*/ 6 w 113"/>
                  <a:gd name="T5" fmla="*/ 3 h 98"/>
                  <a:gd name="T6" fmla="*/ 3 w 113"/>
                  <a:gd name="T7" fmla="*/ 0 h 98"/>
                  <a:gd name="T8" fmla="*/ 0 w 113"/>
                  <a:gd name="T9" fmla="*/ 3 h 98"/>
                  <a:gd name="T10" fmla="*/ 0 w 113"/>
                  <a:gd name="T11" fmla="*/ 95 h 98"/>
                  <a:gd name="T12" fmla="*/ 0 w 113"/>
                  <a:gd name="T13" fmla="*/ 95 h 98"/>
                  <a:gd name="T14" fmla="*/ 3 w 113"/>
                  <a:gd name="T15" fmla="*/ 98 h 98"/>
                  <a:gd name="T16" fmla="*/ 110 w 113"/>
                  <a:gd name="T17" fmla="*/ 98 h 98"/>
                  <a:gd name="T18" fmla="*/ 113 w 113"/>
                  <a:gd name="T19" fmla="*/ 95 h 98"/>
                  <a:gd name="T20" fmla="*/ 110 w 113"/>
                  <a:gd name="T21" fmla="*/ 92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3" h="98">
                    <a:moveTo>
                      <a:pt x="110" y="92"/>
                    </a:moveTo>
                    <a:cubicBezTo>
                      <a:pt x="6" y="92"/>
                      <a:pt x="6" y="92"/>
                      <a:pt x="6" y="9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1"/>
                      <a:pt x="5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7"/>
                      <a:pt x="2" y="98"/>
                      <a:pt x="3" y="98"/>
                    </a:cubicBezTo>
                    <a:cubicBezTo>
                      <a:pt x="110" y="98"/>
                      <a:pt x="110" y="98"/>
                      <a:pt x="110" y="98"/>
                    </a:cubicBezTo>
                    <a:cubicBezTo>
                      <a:pt x="111" y="98"/>
                      <a:pt x="113" y="97"/>
                      <a:pt x="113" y="95"/>
                    </a:cubicBezTo>
                    <a:cubicBezTo>
                      <a:pt x="113" y="94"/>
                      <a:pt x="111" y="92"/>
                      <a:pt x="110" y="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  <p:sp>
            <p:nvSpPr>
              <p:cNvPr id="15" name="Freeform 255">
                <a:extLst>
                  <a:ext uri="{FF2B5EF4-FFF2-40B4-BE49-F238E27FC236}">
                    <a16:creationId xmlns:a16="http://schemas.microsoft.com/office/drawing/2014/main" id="{5C8D8B33-41AD-A295-D832-5F4BB3A904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8" y="2614"/>
                <a:ext cx="238" cy="147"/>
              </a:xfrm>
              <a:custGeom>
                <a:avLst/>
                <a:gdLst>
                  <a:gd name="T0" fmla="*/ 5 w 98"/>
                  <a:gd name="T1" fmla="*/ 58 h 60"/>
                  <a:gd name="T2" fmla="*/ 5 w 98"/>
                  <a:gd name="T3" fmla="*/ 59 h 60"/>
                  <a:gd name="T4" fmla="*/ 13 w 98"/>
                  <a:gd name="T5" fmla="*/ 60 h 60"/>
                  <a:gd name="T6" fmla="*/ 13 w 98"/>
                  <a:gd name="T7" fmla="*/ 60 h 60"/>
                  <a:gd name="T8" fmla="*/ 19 w 98"/>
                  <a:gd name="T9" fmla="*/ 55 h 60"/>
                  <a:gd name="T10" fmla="*/ 19 w 98"/>
                  <a:gd name="T11" fmla="*/ 55 h 60"/>
                  <a:gd name="T12" fmla="*/ 20 w 98"/>
                  <a:gd name="T13" fmla="*/ 47 h 60"/>
                  <a:gd name="T14" fmla="*/ 20 w 98"/>
                  <a:gd name="T15" fmla="*/ 46 h 60"/>
                  <a:gd name="T16" fmla="*/ 37 w 98"/>
                  <a:gd name="T17" fmla="*/ 29 h 60"/>
                  <a:gd name="T18" fmla="*/ 43 w 98"/>
                  <a:gd name="T19" fmla="*/ 30 h 60"/>
                  <a:gd name="T20" fmla="*/ 44 w 98"/>
                  <a:gd name="T21" fmla="*/ 29 h 60"/>
                  <a:gd name="T22" fmla="*/ 50 w 98"/>
                  <a:gd name="T23" fmla="*/ 36 h 60"/>
                  <a:gd name="T24" fmla="*/ 50 w 98"/>
                  <a:gd name="T25" fmla="*/ 42 h 60"/>
                  <a:gd name="T26" fmla="*/ 55 w 98"/>
                  <a:gd name="T27" fmla="*/ 48 h 60"/>
                  <a:gd name="T28" fmla="*/ 55 w 98"/>
                  <a:gd name="T29" fmla="*/ 48 h 60"/>
                  <a:gd name="T30" fmla="*/ 62 w 98"/>
                  <a:gd name="T31" fmla="*/ 49 h 60"/>
                  <a:gd name="T32" fmla="*/ 62 w 98"/>
                  <a:gd name="T33" fmla="*/ 49 h 60"/>
                  <a:gd name="T34" fmla="*/ 69 w 98"/>
                  <a:gd name="T35" fmla="*/ 44 h 60"/>
                  <a:gd name="T36" fmla="*/ 69 w 98"/>
                  <a:gd name="T37" fmla="*/ 44 h 60"/>
                  <a:gd name="T38" fmla="*/ 70 w 98"/>
                  <a:gd name="T39" fmla="*/ 36 h 60"/>
                  <a:gd name="T40" fmla="*/ 69 w 98"/>
                  <a:gd name="T41" fmla="*/ 36 h 60"/>
                  <a:gd name="T42" fmla="*/ 85 w 98"/>
                  <a:gd name="T43" fmla="*/ 21 h 60"/>
                  <a:gd name="T44" fmla="*/ 91 w 98"/>
                  <a:gd name="T45" fmla="*/ 21 h 60"/>
                  <a:gd name="T46" fmla="*/ 97 w 98"/>
                  <a:gd name="T47" fmla="*/ 16 h 60"/>
                  <a:gd name="T48" fmla="*/ 97 w 98"/>
                  <a:gd name="T49" fmla="*/ 16 h 60"/>
                  <a:gd name="T50" fmla="*/ 98 w 98"/>
                  <a:gd name="T51" fmla="*/ 8 h 60"/>
                  <a:gd name="T52" fmla="*/ 93 w 98"/>
                  <a:gd name="T53" fmla="*/ 2 h 60"/>
                  <a:gd name="T54" fmla="*/ 93 w 98"/>
                  <a:gd name="T55" fmla="*/ 2 h 60"/>
                  <a:gd name="T56" fmla="*/ 93 w 98"/>
                  <a:gd name="T57" fmla="*/ 2 h 60"/>
                  <a:gd name="T58" fmla="*/ 85 w 98"/>
                  <a:gd name="T59" fmla="*/ 1 h 60"/>
                  <a:gd name="T60" fmla="*/ 79 w 98"/>
                  <a:gd name="T61" fmla="*/ 6 h 60"/>
                  <a:gd name="T62" fmla="*/ 78 w 98"/>
                  <a:gd name="T63" fmla="*/ 14 h 60"/>
                  <a:gd name="T64" fmla="*/ 78 w 98"/>
                  <a:gd name="T65" fmla="*/ 14 h 60"/>
                  <a:gd name="T66" fmla="*/ 78 w 98"/>
                  <a:gd name="T67" fmla="*/ 14 h 60"/>
                  <a:gd name="T68" fmla="*/ 63 w 98"/>
                  <a:gd name="T69" fmla="*/ 29 h 60"/>
                  <a:gd name="T70" fmla="*/ 57 w 98"/>
                  <a:gd name="T71" fmla="*/ 29 h 60"/>
                  <a:gd name="T72" fmla="*/ 57 w 98"/>
                  <a:gd name="T73" fmla="*/ 29 h 60"/>
                  <a:gd name="T74" fmla="*/ 56 w 98"/>
                  <a:gd name="T75" fmla="*/ 29 h 60"/>
                  <a:gd name="T76" fmla="*/ 50 w 98"/>
                  <a:gd name="T77" fmla="*/ 23 h 60"/>
                  <a:gd name="T78" fmla="*/ 50 w 98"/>
                  <a:gd name="T79" fmla="*/ 17 h 60"/>
                  <a:gd name="T80" fmla="*/ 45 w 98"/>
                  <a:gd name="T81" fmla="*/ 11 h 60"/>
                  <a:gd name="T82" fmla="*/ 38 w 98"/>
                  <a:gd name="T83" fmla="*/ 10 h 60"/>
                  <a:gd name="T84" fmla="*/ 32 w 98"/>
                  <a:gd name="T85" fmla="*/ 15 h 60"/>
                  <a:gd name="T86" fmla="*/ 31 w 98"/>
                  <a:gd name="T87" fmla="*/ 22 h 60"/>
                  <a:gd name="T88" fmla="*/ 31 w 98"/>
                  <a:gd name="T89" fmla="*/ 23 h 60"/>
                  <a:gd name="T90" fmla="*/ 14 w 98"/>
                  <a:gd name="T91" fmla="*/ 40 h 60"/>
                  <a:gd name="T92" fmla="*/ 8 w 98"/>
                  <a:gd name="T93" fmla="*/ 40 h 60"/>
                  <a:gd name="T94" fmla="*/ 8 w 98"/>
                  <a:gd name="T95" fmla="*/ 40 h 60"/>
                  <a:gd name="T96" fmla="*/ 2 w 98"/>
                  <a:gd name="T97" fmla="*/ 45 h 60"/>
                  <a:gd name="T98" fmla="*/ 1 w 98"/>
                  <a:gd name="T99" fmla="*/ 52 h 60"/>
                  <a:gd name="T100" fmla="*/ 5 w 98"/>
                  <a:gd name="T101" fmla="*/ 58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8" h="60">
                    <a:moveTo>
                      <a:pt x="5" y="58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8" y="60"/>
                      <a:pt x="10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6" y="59"/>
                      <a:pt x="18" y="57"/>
                      <a:pt x="19" y="55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21" y="52"/>
                      <a:pt x="21" y="50"/>
                      <a:pt x="20" y="47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9" y="30"/>
                      <a:pt x="41" y="30"/>
                      <a:pt x="43" y="30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49" y="38"/>
                      <a:pt x="49" y="40"/>
                      <a:pt x="50" y="42"/>
                    </a:cubicBezTo>
                    <a:cubicBezTo>
                      <a:pt x="51" y="44"/>
                      <a:pt x="52" y="46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7" y="49"/>
                      <a:pt x="60" y="50"/>
                      <a:pt x="62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5" y="48"/>
                      <a:pt x="67" y="47"/>
                      <a:pt x="69" y="44"/>
                    </a:cubicBezTo>
                    <a:cubicBezTo>
                      <a:pt x="69" y="44"/>
                      <a:pt x="69" y="44"/>
                      <a:pt x="69" y="44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85" y="21"/>
                      <a:pt x="85" y="21"/>
                      <a:pt x="85" y="21"/>
                    </a:cubicBezTo>
                    <a:cubicBezTo>
                      <a:pt x="87" y="21"/>
                      <a:pt x="89" y="21"/>
                      <a:pt x="91" y="21"/>
                    </a:cubicBezTo>
                    <a:cubicBezTo>
                      <a:pt x="93" y="20"/>
                      <a:pt x="95" y="18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8" y="14"/>
                      <a:pt x="98" y="11"/>
                      <a:pt x="98" y="8"/>
                    </a:cubicBezTo>
                    <a:cubicBezTo>
                      <a:pt x="97" y="6"/>
                      <a:pt x="95" y="4"/>
                      <a:pt x="93" y="2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1" y="1"/>
                      <a:pt x="88" y="0"/>
                      <a:pt x="85" y="1"/>
                    </a:cubicBezTo>
                    <a:cubicBezTo>
                      <a:pt x="83" y="2"/>
                      <a:pt x="80" y="3"/>
                      <a:pt x="79" y="6"/>
                    </a:cubicBezTo>
                    <a:cubicBezTo>
                      <a:pt x="78" y="8"/>
                      <a:pt x="77" y="11"/>
                      <a:pt x="78" y="14"/>
                    </a:cubicBezTo>
                    <a:cubicBezTo>
                      <a:pt x="78" y="14"/>
                      <a:pt x="78" y="14"/>
                      <a:pt x="78" y="14"/>
                    </a:cubicBezTo>
                    <a:cubicBezTo>
                      <a:pt x="78" y="14"/>
                      <a:pt x="78" y="14"/>
                      <a:pt x="78" y="14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1" y="29"/>
                      <a:pt x="59" y="29"/>
                      <a:pt x="57" y="29"/>
                    </a:cubicBezTo>
                    <a:cubicBezTo>
                      <a:pt x="57" y="29"/>
                      <a:pt x="57" y="29"/>
                      <a:pt x="57" y="29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51" y="21"/>
                      <a:pt x="51" y="19"/>
                      <a:pt x="50" y="17"/>
                    </a:cubicBezTo>
                    <a:cubicBezTo>
                      <a:pt x="50" y="15"/>
                      <a:pt x="48" y="12"/>
                      <a:pt x="45" y="11"/>
                    </a:cubicBezTo>
                    <a:cubicBezTo>
                      <a:pt x="43" y="9"/>
                      <a:pt x="40" y="9"/>
                      <a:pt x="38" y="10"/>
                    </a:cubicBezTo>
                    <a:cubicBezTo>
                      <a:pt x="35" y="10"/>
                      <a:pt x="33" y="12"/>
                      <a:pt x="32" y="15"/>
                    </a:cubicBezTo>
                    <a:cubicBezTo>
                      <a:pt x="30" y="17"/>
                      <a:pt x="30" y="20"/>
                      <a:pt x="31" y="22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2" y="39"/>
                      <a:pt x="10" y="39"/>
                      <a:pt x="8" y="40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5" y="41"/>
                      <a:pt x="3" y="42"/>
                      <a:pt x="2" y="45"/>
                    </a:cubicBezTo>
                    <a:cubicBezTo>
                      <a:pt x="0" y="47"/>
                      <a:pt x="0" y="50"/>
                      <a:pt x="1" y="52"/>
                    </a:cubicBezTo>
                    <a:cubicBezTo>
                      <a:pt x="1" y="55"/>
                      <a:pt x="3" y="57"/>
                      <a:pt x="5" y="5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</p:grpSp>
        <p:grpSp>
          <p:nvGrpSpPr>
            <p:cNvPr id="10" name="Group 124">
              <a:extLst>
                <a:ext uri="{FF2B5EF4-FFF2-40B4-BE49-F238E27FC236}">
                  <a16:creationId xmlns:a16="http://schemas.microsoft.com/office/drawing/2014/main" id="{D509B5F8-2387-B55D-8A37-952A1A45625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88763" y="1866192"/>
              <a:ext cx="889569" cy="1022451"/>
              <a:chOff x="6115" y="1575"/>
              <a:chExt cx="241" cy="277"/>
            </a:xfrm>
          </p:grpSpPr>
          <p:sp>
            <p:nvSpPr>
              <p:cNvPr id="11" name="AutoShape 123">
                <a:extLst>
                  <a:ext uri="{FF2B5EF4-FFF2-40B4-BE49-F238E27FC236}">
                    <a16:creationId xmlns:a16="http://schemas.microsoft.com/office/drawing/2014/main" id="{DCA67FD0-A8AA-8C90-5CE4-A5FDC0F43168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6115" y="1575"/>
                <a:ext cx="241" cy="2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  <p:sp>
            <p:nvSpPr>
              <p:cNvPr id="12" name="Freeform 125">
                <a:extLst>
                  <a:ext uri="{FF2B5EF4-FFF2-40B4-BE49-F238E27FC236}">
                    <a16:creationId xmlns:a16="http://schemas.microsoft.com/office/drawing/2014/main" id="{22A44436-40FD-3CF1-AC34-600730BF50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121" y="1593"/>
                <a:ext cx="213" cy="234"/>
              </a:xfrm>
              <a:custGeom>
                <a:avLst/>
                <a:gdLst>
                  <a:gd name="T0" fmla="*/ 79 w 98"/>
                  <a:gd name="T1" fmla="*/ 0 h 112"/>
                  <a:gd name="T2" fmla="*/ 59 w 98"/>
                  <a:gd name="T3" fmla="*/ 19 h 112"/>
                  <a:gd name="T4" fmla="*/ 60 w 98"/>
                  <a:gd name="T5" fmla="*/ 23 h 112"/>
                  <a:gd name="T6" fmla="*/ 31 w 98"/>
                  <a:gd name="T7" fmla="*/ 41 h 112"/>
                  <a:gd name="T8" fmla="*/ 19 w 98"/>
                  <a:gd name="T9" fmla="*/ 37 h 112"/>
                  <a:gd name="T10" fmla="*/ 0 w 98"/>
                  <a:gd name="T11" fmla="*/ 56 h 112"/>
                  <a:gd name="T12" fmla="*/ 19 w 98"/>
                  <a:gd name="T13" fmla="*/ 76 h 112"/>
                  <a:gd name="T14" fmla="*/ 31 w 98"/>
                  <a:gd name="T15" fmla="*/ 72 h 112"/>
                  <a:gd name="T16" fmla="*/ 60 w 98"/>
                  <a:gd name="T17" fmla="*/ 90 h 112"/>
                  <a:gd name="T18" fmla="*/ 59 w 98"/>
                  <a:gd name="T19" fmla="*/ 93 h 112"/>
                  <a:gd name="T20" fmla="*/ 79 w 98"/>
                  <a:gd name="T21" fmla="*/ 112 h 112"/>
                  <a:gd name="T22" fmla="*/ 98 w 98"/>
                  <a:gd name="T23" fmla="*/ 93 h 112"/>
                  <a:gd name="T24" fmla="*/ 79 w 98"/>
                  <a:gd name="T25" fmla="*/ 74 h 112"/>
                  <a:gd name="T26" fmla="*/ 67 w 98"/>
                  <a:gd name="T27" fmla="*/ 78 h 112"/>
                  <a:gd name="T28" fmla="*/ 38 w 98"/>
                  <a:gd name="T29" fmla="*/ 60 h 112"/>
                  <a:gd name="T30" fmla="*/ 38 w 98"/>
                  <a:gd name="T31" fmla="*/ 56 h 112"/>
                  <a:gd name="T32" fmla="*/ 38 w 98"/>
                  <a:gd name="T33" fmla="*/ 53 h 112"/>
                  <a:gd name="T34" fmla="*/ 67 w 98"/>
                  <a:gd name="T35" fmla="*/ 35 h 112"/>
                  <a:gd name="T36" fmla="*/ 79 w 98"/>
                  <a:gd name="T37" fmla="*/ 39 h 112"/>
                  <a:gd name="T38" fmla="*/ 98 w 98"/>
                  <a:gd name="T39" fmla="*/ 19 h 112"/>
                  <a:gd name="T40" fmla="*/ 79 w 98"/>
                  <a:gd name="T4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8" h="112">
                    <a:moveTo>
                      <a:pt x="79" y="0"/>
                    </a:moveTo>
                    <a:cubicBezTo>
                      <a:pt x="68" y="0"/>
                      <a:pt x="59" y="9"/>
                      <a:pt x="59" y="19"/>
                    </a:cubicBezTo>
                    <a:cubicBezTo>
                      <a:pt x="59" y="21"/>
                      <a:pt x="59" y="22"/>
                      <a:pt x="60" y="23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27" y="38"/>
                      <a:pt x="23" y="37"/>
                      <a:pt x="19" y="37"/>
                    </a:cubicBezTo>
                    <a:cubicBezTo>
                      <a:pt x="8" y="37"/>
                      <a:pt x="0" y="46"/>
                      <a:pt x="0" y="56"/>
                    </a:cubicBezTo>
                    <a:cubicBezTo>
                      <a:pt x="0" y="67"/>
                      <a:pt x="8" y="76"/>
                      <a:pt x="19" y="76"/>
                    </a:cubicBezTo>
                    <a:cubicBezTo>
                      <a:pt x="23" y="76"/>
                      <a:pt x="27" y="74"/>
                      <a:pt x="31" y="72"/>
                    </a:cubicBezTo>
                    <a:cubicBezTo>
                      <a:pt x="60" y="90"/>
                      <a:pt x="60" y="90"/>
                      <a:pt x="60" y="90"/>
                    </a:cubicBezTo>
                    <a:cubicBezTo>
                      <a:pt x="59" y="91"/>
                      <a:pt x="59" y="92"/>
                      <a:pt x="59" y="93"/>
                    </a:cubicBezTo>
                    <a:cubicBezTo>
                      <a:pt x="59" y="104"/>
                      <a:pt x="68" y="112"/>
                      <a:pt x="79" y="112"/>
                    </a:cubicBezTo>
                    <a:cubicBezTo>
                      <a:pt x="89" y="112"/>
                      <a:pt x="98" y="104"/>
                      <a:pt x="98" y="93"/>
                    </a:cubicBezTo>
                    <a:cubicBezTo>
                      <a:pt x="98" y="82"/>
                      <a:pt x="89" y="74"/>
                      <a:pt x="79" y="74"/>
                    </a:cubicBezTo>
                    <a:cubicBezTo>
                      <a:pt x="74" y="74"/>
                      <a:pt x="70" y="75"/>
                      <a:pt x="67" y="78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9"/>
                      <a:pt x="38" y="57"/>
                      <a:pt x="38" y="56"/>
                    </a:cubicBezTo>
                    <a:cubicBezTo>
                      <a:pt x="38" y="55"/>
                      <a:pt x="38" y="54"/>
                      <a:pt x="38" y="53"/>
                    </a:cubicBezTo>
                    <a:cubicBezTo>
                      <a:pt x="67" y="35"/>
                      <a:pt x="67" y="35"/>
                      <a:pt x="67" y="35"/>
                    </a:cubicBezTo>
                    <a:cubicBezTo>
                      <a:pt x="70" y="37"/>
                      <a:pt x="74" y="39"/>
                      <a:pt x="79" y="39"/>
                    </a:cubicBezTo>
                    <a:cubicBezTo>
                      <a:pt x="89" y="39"/>
                      <a:pt x="98" y="30"/>
                      <a:pt x="98" y="19"/>
                    </a:cubicBezTo>
                    <a:cubicBezTo>
                      <a:pt x="98" y="9"/>
                      <a:pt x="89" y="0"/>
                      <a:pt x="7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358390C-72C7-F192-1F3C-E90EC2335431}"/>
              </a:ext>
            </a:extLst>
          </p:cNvPr>
          <p:cNvSpPr/>
          <p:nvPr/>
        </p:nvSpPr>
        <p:spPr>
          <a:xfrm>
            <a:off x="3142508" y="1343026"/>
            <a:ext cx="8661991" cy="4385006"/>
          </a:xfrm>
          <a:prstGeom prst="rect">
            <a:avLst/>
          </a:prstGeom>
          <a:solidFill>
            <a:srgbClr val="F2F2F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948D93-E68F-25A0-E8B7-7B701057959D}"/>
              </a:ext>
            </a:extLst>
          </p:cNvPr>
          <p:cNvSpPr/>
          <p:nvPr/>
        </p:nvSpPr>
        <p:spPr>
          <a:xfrm>
            <a:off x="12325350" y="0"/>
            <a:ext cx="1924050" cy="11811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/>
              <a:t>Peter</a:t>
            </a:r>
          </a:p>
        </p:txBody>
      </p:sp>
    </p:spTree>
    <p:extLst>
      <p:ext uri="{BB962C8B-B14F-4D97-AF65-F5344CB8AC3E}">
        <p14:creationId xmlns:p14="http://schemas.microsoft.com/office/powerpoint/2010/main" val="697506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19C7A-04A0-DF1B-32A8-1297CFB08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ED4D2BA-6983-9C9A-EB1E-5B979FA56680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702097" y="4474000"/>
            <a:ext cx="678602" cy="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78928B78-9B78-468F-97E8-C8CE0723AF92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5756699" y="1871990"/>
            <a:ext cx="678602" cy="1301005"/>
          </a:xfrm>
          <a:prstGeom prst="bentConnector3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81D3D779-0606-C932-0535-18139AF54420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5756699" y="3172995"/>
            <a:ext cx="678602" cy="1301005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36123D2-F714-9071-C6E6-0DA88C15DC5D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8811301" y="3172995"/>
            <a:ext cx="678602" cy="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F133936-85BE-0090-E3DE-FE713F9A9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>
                <a:solidFill>
                  <a:srgbClr val="7F7F7F"/>
                </a:solidFill>
              </a:rPr>
              <a:t>Our project work utilized 2 databased, an API and NoSQL solutions to analyse the network of painters in depth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29106C-98BB-911B-14CA-3D7461297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5D20-90C6-47BB-A188-49E443ACD015}" type="slidenum">
              <a:rPr lang="hu-HU" smtClean="0"/>
              <a:pPr/>
              <a:t>4</a:t>
            </a:fld>
            <a:endParaRPr lang="hu-HU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7B768F1-DE3A-4D77-C0A8-542CEA2EF03C}"/>
              </a:ext>
            </a:extLst>
          </p:cNvPr>
          <p:cNvSpPr/>
          <p:nvPr/>
        </p:nvSpPr>
        <p:spPr>
          <a:xfrm>
            <a:off x="326097" y="3952000"/>
            <a:ext cx="2376000" cy="1044000"/>
          </a:xfrm>
          <a:prstGeom prst="roundRect">
            <a:avLst/>
          </a:prstGeom>
          <a:solidFill>
            <a:srgbClr val="83CBE6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spcAft>
                <a:spcPts val="300"/>
              </a:spcAft>
            </a:pPr>
            <a:r>
              <a:rPr lang="en-HU" sz="1600" b="1" dirty="0">
                <a:latin typeface="Helvetica" pitchFamily="2" charset="0"/>
                <a:ea typeface="DengXian" panose="02010600030101010101" pitchFamily="2" charset="-122"/>
                <a:cs typeface="Arial" panose="020B0604020202020204" pitchFamily="34" charset="0"/>
              </a:rPr>
              <a:t>E</a:t>
            </a:r>
            <a:r>
              <a:rPr lang="en-HU" sz="1600" b="1" dirty="0">
                <a:effectLst/>
                <a:latin typeface="Helvetica" pitchFamily="2" charset="0"/>
                <a:ea typeface="DengXian" panose="02010600030101010101" pitchFamily="2" charset="-122"/>
                <a:cs typeface="Arial" panose="020B0604020202020204" pitchFamily="34" charset="0"/>
              </a:rPr>
              <a:t>-flux announcements </a:t>
            </a:r>
            <a:r>
              <a:rPr lang="hu-HU" sz="1600" b="1" dirty="0" err="1">
                <a:effectLst/>
                <a:latin typeface="Helvetica" pitchFamily="2" charset="0"/>
                <a:ea typeface="DengXian" panose="02010600030101010101" pitchFamily="2" charset="-122"/>
                <a:cs typeface="Arial" panose="020B0604020202020204" pitchFamily="34" charset="0"/>
              </a:rPr>
              <a:t>scraped</a:t>
            </a:r>
            <a:r>
              <a:rPr lang="hu-HU" sz="1600" b="1" dirty="0">
                <a:effectLst/>
                <a:latin typeface="Helvetica" pitchFamily="2" charset="0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HU" sz="1600" b="1" dirty="0">
                <a:latin typeface="Helvetica" pitchFamily="2" charset="0"/>
                <a:ea typeface="DengXian" panose="02010600030101010101" pitchFamily="2" charset="-122"/>
                <a:cs typeface="Arial" panose="020B0604020202020204" pitchFamily="34" charset="0"/>
              </a:rPr>
              <a:t>d</a:t>
            </a:r>
            <a:r>
              <a:rPr lang="en-HU" sz="1600" b="1" dirty="0">
                <a:effectLst/>
                <a:latin typeface="Helvetica" pitchFamily="2" charset="0"/>
                <a:ea typeface="DengXian" panose="02010600030101010101" pitchFamily="2" charset="-122"/>
                <a:cs typeface="Arial" panose="020B0604020202020204" pitchFamily="34" charset="0"/>
              </a:rPr>
              <a:t>ata</a:t>
            </a:r>
            <a:r>
              <a:rPr lang="hu-HU" sz="1600" b="1" dirty="0">
                <a:effectLst/>
                <a:latin typeface="Helvetica" pitchFamily="2" charset="0"/>
                <a:ea typeface="DengXian" panose="02010600030101010101" pitchFamily="2" charset="-122"/>
                <a:cs typeface="Arial" panose="020B0604020202020204" pitchFamily="34" charset="0"/>
              </a:rPr>
              <a:t>(</a:t>
            </a:r>
            <a:r>
              <a:rPr lang="hu-HU" sz="1600" b="1" dirty="0" err="1">
                <a:effectLst/>
                <a:latin typeface="Helvetica" pitchFamily="2" charset="0"/>
                <a:ea typeface="DengXian" panose="02010600030101010101" pitchFamily="2" charset="-122"/>
                <a:cs typeface="Arial" panose="020B0604020202020204" pitchFamily="34" charset="0"/>
              </a:rPr>
              <a:t>set</a:t>
            </a:r>
            <a:r>
              <a:rPr lang="hu-HU" sz="1600" b="1" dirty="0">
                <a:effectLst/>
                <a:latin typeface="Helvetica" pitchFamily="2" charset="0"/>
                <a:ea typeface="DengXian" panose="02010600030101010101" pitchFamily="2" charset="-122"/>
                <a:cs typeface="Arial" panose="020B0604020202020204" pitchFamily="34" charset="0"/>
              </a:rPr>
              <a:t>)</a:t>
            </a:r>
            <a:endParaRPr lang="en-HU" sz="1600" b="1" dirty="0">
              <a:latin typeface="Helvetica" pitchFamily="2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algn="ctr">
              <a:spcAft>
                <a:spcPts val="300"/>
              </a:spcAft>
            </a:pPr>
            <a:r>
              <a:rPr lang="en-HU" sz="1200" dirty="0">
                <a:effectLst/>
                <a:latin typeface="Avenir Book" panose="02000503020000020003" pitchFamily="2" charset="0"/>
                <a:ea typeface="DengXian" panose="02010600030101010101" pitchFamily="2" charset="-122"/>
                <a:cs typeface="Arial" panose="020B0604020202020204" pitchFamily="34" charset="0"/>
              </a:rPr>
              <a:t>Online portal for announing various </a:t>
            </a:r>
            <a:r>
              <a:rPr lang="en-GB" sz="1200" dirty="0">
                <a:effectLst/>
                <a:latin typeface="Avenir Book" panose="02000503020000020003" pitchFamily="2" charset="0"/>
                <a:ea typeface="DengXian" panose="02010600030101010101" pitchFamily="2" charset="-122"/>
                <a:cs typeface="Arial" panose="020B0604020202020204" pitchFamily="34" charset="0"/>
              </a:rPr>
              <a:t>art exhibitions worldwide</a:t>
            </a:r>
            <a:endParaRPr lang="en-HU" sz="1200" dirty="0">
              <a:effectLst/>
              <a:latin typeface="Avenir Book" panose="02000503020000020003" pitchFamily="2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ADB9FEA-29DF-6879-080E-304ECFCFEC84}"/>
              </a:ext>
            </a:extLst>
          </p:cNvPr>
          <p:cNvSpPr/>
          <p:nvPr/>
        </p:nvSpPr>
        <p:spPr>
          <a:xfrm>
            <a:off x="326097" y="1349990"/>
            <a:ext cx="2376000" cy="1044000"/>
          </a:xfrm>
          <a:prstGeom prst="roundRect">
            <a:avLst/>
          </a:prstGeom>
          <a:solidFill>
            <a:srgbClr val="83CBE6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spcAft>
                <a:spcPts val="300"/>
              </a:spcAft>
            </a:pPr>
            <a:r>
              <a:rPr lang="en-HU" sz="1600" b="1" dirty="0">
                <a:effectLst/>
                <a:latin typeface="Helvetica" pitchFamily="2" charset="0"/>
                <a:ea typeface="DengXian" panose="02010600030101010101" pitchFamily="2" charset="-122"/>
                <a:cs typeface="Arial" panose="020B0604020202020204" pitchFamily="34" charset="0"/>
              </a:rPr>
              <a:t>PainterPalette data</a:t>
            </a:r>
            <a:r>
              <a:rPr lang="hu-HU" sz="1600" b="1" dirty="0" err="1">
                <a:effectLst/>
                <a:latin typeface="Helvetica" pitchFamily="2" charset="0"/>
                <a:ea typeface="DengXian" panose="02010600030101010101" pitchFamily="2" charset="-122"/>
                <a:cs typeface="Arial" panose="020B0604020202020204" pitchFamily="34" charset="0"/>
              </a:rPr>
              <a:t>set</a:t>
            </a:r>
            <a:endParaRPr lang="en-HU" sz="1400" b="1" dirty="0">
              <a:effectLst/>
              <a:latin typeface="Helvetica" pitchFamily="2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algn="ctr">
              <a:spcAft>
                <a:spcPts val="300"/>
              </a:spcAft>
            </a:pPr>
            <a:r>
              <a:rPr lang="en-HU" sz="1200" dirty="0">
                <a:effectLst/>
                <a:latin typeface="Avenir Book" panose="02000503020000020003" pitchFamily="2" charset="0"/>
                <a:ea typeface="DengXian" panose="02010600030101010101" pitchFamily="2" charset="-122"/>
                <a:cs typeface="Arial" panose="020B0604020202020204" pitchFamily="34" charset="0"/>
              </a:rPr>
              <a:t>Database containing the details of more than </a:t>
            </a:r>
            <a:r>
              <a:rPr lang="en-HU" sz="1200" dirty="0">
                <a:latin typeface="Avenir Book" panose="02000503020000020003" pitchFamily="2" charset="0"/>
                <a:ea typeface="DengXian" panose="02010600030101010101" pitchFamily="2" charset="-122"/>
                <a:cs typeface="Arial" panose="020B0604020202020204" pitchFamily="34" charset="0"/>
              </a:rPr>
              <a:t>10,000 painters</a:t>
            </a:r>
            <a:endParaRPr lang="en-HU" sz="1200" dirty="0">
              <a:effectLst/>
              <a:latin typeface="Avenir Book" panose="02000503020000020003" pitchFamily="2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2F5A908-3478-70C0-8255-FF678D2F3E63}"/>
              </a:ext>
            </a:extLst>
          </p:cNvPr>
          <p:cNvSpPr/>
          <p:nvPr/>
        </p:nvSpPr>
        <p:spPr>
          <a:xfrm>
            <a:off x="3380699" y="3952000"/>
            <a:ext cx="2376000" cy="1044000"/>
          </a:xfrm>
          <a:prstGeom prst="roundRect">
            <a:avLst/>
          </a:prstGeom>
          <a:solidFill>
            <a:srgbClr val="83CBE6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spcAft>
                <a:spcPts val="300"/>
              </a:spcAft>
            </a:pPr>
            <a:r>
              <a:rPr lang="en-AU" sz="1600" b="1">
                <a:latin typeface="Helvetica" pitchFamily="2" charset="0"/>
              </a:rPr>
              <a:t>Extensive data cleaning</a:t>
            </a:r>
          </a:p>
          <a:p>
            <a:pPr algn="ctr">
              <a:spcAft>
                <a:spcPts val="300"/>
              </a:spcAft>
            </a:pPr>
            <a:r>
              <a:rPr lang="en-HU" sz="1200">
                <a:effectLst/>
                <a:latin typeface="Avenir Book" panose="02000503020000020003" pitchFamily="2" charset="0"/>
                <a:ea typeface="DengXian" panose="02010600030101010101" pitchFamily="2" charset="-122"/>
                <a:cs typeface="Arial" panose="020B0604020202020204" pitchFamily="34" charset="0"/>
              </a:rPr>
              <a:t>Clean to combine the</a:t>
            </a:r>
            <a:br>
              <a:rPr lang="en-HU" sz="1200">
                <a:effectLst/>
                <a:latin typeface="Avenir Book" panose="02000503020000020003" pitchFamily="2" charset="0"/>
                <a:ea typeface="DengXian" panose="02010600030101010101" pitchFamily="2" charset="-122"/>
                <a:cs typeface="Arial" panose="020B0604020202020204" pitchFamily="34" charset="0"/>
              </a:rPr>
            </a:br>
            <a:r>
              <a:rPr lang="en-HU" sz="1200">
                <a:effectLst/>
                <a:latin typeface="Avenir Book" panose="02000503020000020003" pitchFamily="2" charset="0"/>
                <a:ea typeface="DengXian" panose="02010600030101010101" pitchFamily="2" charset="-122"/>
                <a:cs typeface="Arial" panose="020B0604020202020204" pitchFamily="34" charset="0"/>
              </a:rPr>
              <a:t>datasets' artist lists effectively</a:t>
            </a:r>
            <a:endParaRPr lang="en-AU" sz="1200" b="1">
              <a:latin typeface="Avenir Book" panose="02000503020000020003" pitchFamily="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76ACC0C-5FB9-7E06-7ED2-776BDE9A0921}"/>
              </a:ext>
            </a:extLst>
          </p:cNvPr>
          <p:cNvSpPr/>
          <p:nvPr/>
        </p:nvSpPr>
        <p:spPr>
          <a:xfrm>
            <a:off x="3380699" y="1349990"/>
            <a:ext cx="2376000" cy="1044000"/>
          </a:xfrm>
          <a:prstGeom prst="roundRect">
            <a:avLst/>
          </a:prstGeom>
          <a:solidFill>
            <a:srgbClr val="83CBE6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spcAft>
                <a:spcPts val="300"/>
              </a:spcAft>
            </a:pPr>
            <a:r>
              <a:rPr lang="en-AU" sz="1600" b="1">
                <a:latin typeface="Helvetica" pitchFamily="2" charset="0"/>
              </a:rPr>
              <a:t>Extensive data cleaning</a:t>
            </a:r>
          </a:p>
          <a:p>
            <a:pPr algn="ctr">
              <a:spcAft>
                <a:spcPts val="300"/>
              </a:spcAft>
            </a:pPr>
            <a:r>
              <a:rPr lang="en-HU" sz="1200">
                <a:effectLst/>
                <a:latin typeface="Avenir Book" panose="02000503020000020003" pitchFamily="2" charset="0"/>
                <a:ea typeface="DengXian" panose="02010600030101010101" pitchFamily="2" charset="-122"/>
                <a:cs typeface="Arial" panose="020B0604020202020204" pitchFamily="34" charset="0"/>
              </a:rPr>
              <a:t>Clean to combine the</a:t>
            </a:r>
            <a:br>
              <a:rPr lang="en-HU" sz="1200">
                <a:effectLst/>
                <a:latin typeface="Avenir Book" panose="02000503020000020003" pitchFamily="2" charset="0"/>
                <a:ea typeface="DengXian" panose="02010600030101010101" pitchFamily="2" charset="-122"/>
                <a:cs typeface="Arial" panose="020B0604020202020204" pitchFamily="34" charset="0"/>
              </a:rPr>
            </a:br>
            <a:r>
              <a:rPr lang="en-HU" sz="1200">
                <a:effectLst/>
                <a:latin typeface="Avenir Book" panose="02000503020000020003" pitchFamily="2" charset="0"/>
                <a:ea typeface="DengXian" panose="02010600030101010101" pitchFamily="2" charset="-122"/>
                <a:cs typeface="Arial" panose="020B0604020202020204" pitchFamily="34" charset="0"/>
              </a:rPr>
              <a:t>datasets' artist lists effectively</a:t>
            </a:r>
            <a:endParaRPr lang="en-AU" sz="1200" b="1">
              <a:latin typeface="Avenir Book" panose="02000503020000020003" pitchFamily="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E63BB15-FEDC-9365-B540-0BF89C353702}"/>
              </a:ext>
            </a:extLst>
          </p:cNvPr>
          <p:cNvSpPr/>
          <p:nvPr/>
        </p:nvSpPr>
        <p:spPr>
          <a:xfrm>
            <a:off x="6435301" y="1349990"/>
            <a:ext cx="2376000" cy="1044000"/>
          </a:xfrm>
          <a:prstGeom prst="roundRect">
            <a:avLst/>
          </a:prstGeom>
          <a:solidFill>
            <a:srgbClr val="83CBE6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spcAft>
                <a:spcPts val="300"/>
              </a:spcAft>
            </a:pPr>
            <a:r>
              <a:rPr lang="en-AU" sz="1600" b="1">
                <a:latin typeface="Helvetica" pitchFamily="2" charset="0"/>
              </a:rPr>
              <a:t>API Calling</a:t>
            </a:r>
          </a:p>
          <a:p>
            <a:pPr algn="ctr">
              <a:spcAft>
                <a:spcPts val="300"/>
              </a:spcAft>
            </a:pPr>
            <a:r>
              <a:rPr lang="en-AU" sz="1200">
                <a:latin typeface="Avenir Book" panose="02000503020000020003" pitchFamily="2" charset="0"/>
              </a:rPr>
              <a:t>Utilizing the Wikipedia API </a:t>
            </a:r>
            <a:br>
              <a:rPr lang="en-AU" sz="1200">
                <a:latin typeface="Avenir Book" panose="02000503020000020003" pitchFamily="2" charset="0"/>
              </a:rPr>
            </a:br>
            <a:r>
              <a:rPr lang="en-AU" sz="1200">
                <a:latin typeface="Avenir Book" panose="02000503020000020003" pitchFamily="2" charset="0"/>
              </a:rPr>
              <a:t>to enrich data with artist details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D283BB2-F696-2DB9-9B67-F0B5532F05BC}"/>
              </a:ext>
            </a:extLst>
          </p:cNvPr>
          <p:cNvGrpSpPr/>
          <p:nvPr/>
        </p:nvGrpSpPr>
        <p:grpSpPr>
          <a:xfrm>
            <a:off x="1441365" y="4996000"/>
            <a:ext cx="145464" cy="785652"/>
            <a:chOff x="1514097" y="4996000"/>
            <a:chExt cx="145464" cy="78565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26DE544-3D4B-6985-7B85-03FC815208C0}"/>
                </a:ext>
              </a:extLst>
            </p:cNvPr>
            <p:cNvCxnSpPr>
              <a:cxnSpLocks/>
            </p:cNvCxnSpPr>
            <p:nvPr/>
          </p:nvCxnSpPr>
          <p:spPr>
            <a:xfrm>
              <a:off x="1659561" y="4996000"/>
              <a:ext cx="0" cy="785652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E2113C9-C8E9-9983-D038-B0DA866B3A1B}"/>
                </a:ext>
              </a:extLst>
            </p:cNvPr>
            <p:cNvCxnSpPr>
              <a:cxnSpLocks/>
            </p:cNvCxnSpPr>
            <p:nvPr/>
          </p:nvCxnSpPr>
          <p:spPr>
            <a:xfrm>
              <a:off x="1514097" y="5039704"/>
              <a:ext cx="0" cy="252000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356FABD-FABF-82A3-0E8C-3F4539EF5674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2702097" y="1871990"/>
            <a:ext cx="678602" cy="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24BA5472-12DE-C5DC-A14E-6B3B2B66B1FE}"/>
              </a:ext>
            </a:extLst>
          </p:cNvPr>
          <p:cNvSpPr/>
          <p:nvPr/>
        </p:nvSpPr>
        <p:spPr>
          <a:xfrm>
            <a:off x="326097" y="5781652"/>
            <a:ext cx="11539806" cy="344328"/>
          </a:xfrm>
          <a:prstGeom prst="roundRect">
            <a:avLst/>
          </a:prstGeom>
          <a:solidFill>
            <a:srgbClr val="01A9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>
                <a:latin typeface="Helvetica" pitchFamily="2" charset="0"/>
              </a:rPr>
              <a:t>Partial outputs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061DFC9-CDC8-CE1A-1AEF-735B3B7A31A4}"/>
              </a:ext>
            </a:extLst>
          </p:cNvPr>
          <p:cNvGrpSpPr/>
          <p:nvPr/>
        </p:nvGrpSpPr>
        <p:grpSpPr>
          <a:xfrm>
            <a:off x="4495967" y="4996000"/>
            <a:ext cx="145464" cy="785652"/>
            <a:chOff x="1514097" y="4996000"/>
            <a:chExt cx="145464" cy="78565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1DB040CC-A730-E3B2-76AD-BF61261B58C8}"/>
                </a:ext>
              </a:extLst>
            </p:cNvPr>
            <p:cNvCxnSpPr>
              <a:cxnSpLocks/>
            </p:cNvCxnSpPr>
            <p:nvPr/>
          </p:nvCxnSpPr>
          <p:spPr>
            <a:xfrm>
              <a:off x="1659561" y="4996000"/>
              <a:ext cx="0" cy="785652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34AC3E1-A8B2-CBD2-6DFF-5439FE91E06E}"/>
                </a:ext>
              </a:extLst>
            </p:cNvPr>
            <p:cNvCxnSpPr>
              <a:cxnSpLocks/>
            </p:cNvCxnSpPr>
            <p:nvPr/>
          </p:nvCxnSpPr>
          <p:spPr>
            <a:xfrm>
              <a:off x="1514097" y="5039704"/>
              <a:ext cx="0" cy="252000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6A5007F-4184-64B8-2E66-7A5B0766425A}"/>
              </a:ext>
            </a:extLst>
          </p:cNvPr>
          <p:cNvGrpSpPr/>
          <p:nvPr/>
        </p:nvGrpSpPr>
        <p:grpSpPr>
          <a:xfrm>
            <a:off x="7550569" y="3541853"/>
            <a:ext cx="145464" cy="2239799"/>
            <a:chOff x="1514097" y="3541853"/>
            <a:chExt cx="145464" cy="2239799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4A7BB250-CEC6-331E-FA58-96636DECF933}"/>
                </a:ext>
              </a:extLst>
            </p:cNvPr>
            <p:cNvCxnSpPr>
              <a:cxnSpLocks/>
            </p:cNvCxnSpPr>
            <p:nvPr/>
          </p:nvCxnSpPr>
          <p:spPr>
            <a:xfrm>
              <a:off x="1659561" y="3541853"/>
              <a:ext cx="0" cy="2239799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EF306F6F-9DE5-F76D-0354-D5D8E5889B28}"/>
                </a:ext>
              </a:extLst>
            </p:cNvPr>
            <p:cNvCxnSpPr>
              <a:cxnSpLocks/>
            </p:cNvCxnSpPr>
            <p:nvPr/>
          </p:nvCxnSpPr>
          <p:spPr>
            <a:xfrm>
              <a:off x="1514097" y="3706570"/>
              <a:ext cx="0" cy="1584000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4A90C75-2559-F7E3-5D7E-D8440B3ABF14}"/>
              </a:ext>
            </a:extLst>
          </p:cNvPr>
          <p:cNvSpPr/>
          <p:nvPr/>
        </p:nvSpPr>
        <p:spPr>
          <a:xfrm>
            <a:off x="6435301" y="2650995"/>
            <a:ext cx="2376000" cy="1044000"/>
          </a:xfrm>
          <a:prstGeom prst="roundRect">
            <a:avLst/>
          </a:prstGeom>
          <a:solidFill>
            <a:srgbClr val="83CBE6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spcAft>
                <a:spcPts val="300"/>
              </a:spcAft>
            </a:pPr>
            <a:r>
              <a:rPr lang="en-AU" sz="1600" b="1">
                <a:latin typeface="Helvetica" pitchFamily="2" charset="0"/>
              </a:rPr>
              <a:t>Data joining</a:t>
            </a:r>
          </a:p>
          <a:p>
            <a:pPr algn="ctr">
              <a:spcAft>
                <a:spcPts val="300"/>
              </a:spcAft>
            </a:pPr>
            <a:r>
              <a:rPr lang="en-HU" sz="1200" kern="100"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</a:t>
            </a:r>
            <a:r>
              <a:rPr lang="en-HU" sz="1200" kern="10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mproved join, and filtered exhibitions for the joined artists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11D7F22-3C59-2308-C4EF-F8FA8CC26110}"/>
              </a:ext>
            </a:extLst>
          </p:cNvPr>
          <p:cNvGrpSpPr/>
          <p:nvPr/>
        </p:nvGrpSpPr>
        <p:grpSpPr>
          <a:xfrm>
            <a:off x="10605171" y="3541853"/>
            <a:ext cx="145464" cy="2239799"/>
            <a:chOff x="1514097" y="3541853"/>
            <a:chExt cx="145464" cy="2239799"/>
          </a:xfrm>
        </p:grpSpPr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FEFC514-771F-4F8D-5E50-DFD3EBC22BD7}"/>
                </a:ext>
              </a:extLst>
            </p:cNvPr>
            <p:cNvCxnSpPr>
              <a:cxnSpLocks/>
            </p:cNvCxnSpPr>
            <p:nvPr/>
          </p:nvCxnSpPr>
          <p:spPr>
            <a:xfrm>
              <a:off x="1659561" y="3541853"/>
              <a:ext cx="0" cy="2239799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CFFC7F7B-B3F9-B531-BA8B-98F5380B38DE}"/>
                </a:ext>
              </a:extLst>
            </p:cNvPr>
            <p:cNvCxnSpPr>
              <a:cxnSpLocks/>
            </p:cNvCxnSpPr>
            <p:nvPr/>
          </p:nvCxnSpPr>
          <p:spPr>
            <a:xfrm>
              <a:off x="1514097" y="3706570"/>
              <a:ext cx="0" cy="1584000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9BF7BC60-647F-09E7-640B-9EC4444CFE6B}"/>
              </a:ext>
            </a:extLst>
          </p:cNvPr>
          <p:cNvSpPr/>
          <p:nvPr/>
        </p:nvSpPr>
        <p:spPr>
          <a:xfrm>
            <a:off x="326097" y="5287187"/>
            <a:ext cx="11539806" cy="344328"/>
          </a:xfrm>
          <a:prstGeom prst="roundRect">
            <a:avLst/>
          </a:prstGeom>
          <a:solidFill>
            <a:srgbClr val="65BD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>
                <a:latin typeface="Helvetica" pitchFamily="2" charset="0"/>
              </a:rPr>
              <a:t>KNIME Server </a:t>
            </a:r>
            <a:r>
              <a:rPr lang="en-AU" sz="1600">
                <a:latin typeface="Helvetica" pitchFamily="2" charset="0"/>
              </a:rPr>
              <a:t>(ETL Implementation)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E0D9C5B-8AD5-15F9-BDF8-435DAAECF904}"/>
              </a:ext>
            </a:extLst>
          </p:cNvPr>
          <p:cNvSpPr/>
          <p:nvPr/>
        </p:nvSpPr>
        <p:spPr>
          <a:xfrm>
            <a:off x="9489903" y="2650995"/>
            <a:ext cx="2376000" cy="1044000"/>
          </a:xfrm>
          <a:prstGeom prst="roundRect">
            <a:avLst/>
          </a:prstGeom>
          <a:solidFill>
            <a:srgbClr val="83CBE6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spcAft>
                <a:spcPts val="300"/>
              </a:spcAft>
            </a:pPr>
            <a:r>
              <a:rPr lang="en-AU" sz="1600" b="1">
                <a:latin typeface="Helvetica" pitchFamily="2" charset="0"/>
              </a:rPr>
              <a:t>Neo4j operations</a:t>
            </a:r>
          </a:p>
          <a:p>
            <a:pPr algn="ctr">
              <a:spcAft>
                <a:spcPts val="300"/>
              </a:spcAft>
            </a:pPr>
            <a:r>
              <a:rPr lang="en-AU" sz="1200">
                <a:latin typeface="Avenir Book" panose="02000503020000020003" pitchFamily="2" charset="0"/>
              </a:rPr>
              <a:t>Network analysis with applying Neo4j functionalities</a:t>
            </a:r>
          </a:p>
        </p:txBody>
      </p:sp>
      <p:sp>
        <p:nvSpPr>
          <p:cNvPr id="12" name="Rounded Rectangle 32">
            <a:extLst>
              <a:ext uri="{FF2B5EF4-FFF2-40B4-BE49-F238E27FC236}">
                <a16:creationId xmlns:a16="http://schemas.microsoft.com/office/drawing/2014/main" id="{02519192-659E-C38D-D01B-9B91779C58AB}"/>
              </a:ext>
            </a:extLst>
          </p:cNvPr>
          <p:cNvSpPr/>
          <p:nvPr/>
        </p:nvSpPr>
        <p:spPr>
          <a:xfrm>
            <a:off x="9489903" y="1607120"/>
            <a:ext cx="2376000" cy="531935"/>
          </a:xfrm>
          <a:prstGeom prst="roundRect">
            <a:avLst/>
          </a:prstGeom>
          <a:solidFill>
            <a:srgbClr val="6794A8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spcAft>
                <a:spcPts val="300"/>
              </a:spcAft>
            </a:pPr>
            <a:r>
              <a:rPr lang="en-AU" sz="1600" b="1">
                <a:latin typeface="Helvetica" pitchFamily="2" charset="0"/>
              </a:rPr>
              <a:t>Save processed data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9AB333D-5A6D-5B58-ED6A-8A201551A2A1}"/>
              </a:ext>
            </a:extLst>
          </p:cNvPr>
          <p:cNvCxnSpPr>
            <a:cxnSpLocks/>
          </p:cNvCxnSpPr>
          <p:nvPr/>
        </p:nvCxnSpPr>
        <p:spPr>
          <a:xfrm>
            <a:off x="8811301" y="1871990"/>
            <a:ext cx="678602" cy="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32">
            <a:extLst>
              <a:ext uri="{FF2B5EF4-FFF2-40B4-BE49-F238E27FC236}">
                <a16:creationId xmlns:a16="http://schemas.microsoft.com/office/drawing/2014/main" id="{DD443AC2-AEB9-9E91-A0F5-96367D22AD1F}"/>
              </a:ext>
            </a:extLst>
          </p:cNvPr>
          <p:cNvSpPr/>
          <p:nvPr/>
        </p:nvSpPr>
        <p:spPr>
          <a:xfrm>
            <a:off x="3380699" y="2884812"/>
            <a:ext cx="2376000" cy="531935"/>
          </a:xfrm>
          <a:prstGeom prst="roundRect">
            <a:avLst/>
          </a:prstGeom>
          <a:solidFill>
            <a:srgbClr val="9AB8C5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spcAft>
                <a:spcPts val="300"/>
              </a:spcAft>
            </a:pPr>
            <a:r>
              <a:rPr lang="en-AU" sz="1600" b="1">
                <a:latin typeface="Helvetica" pitchFamily="2" charset="0"/>
              </a:rPr>
              <a:t>Load processed data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8C900C5-E459-2061-EAFE-A03AB0DC6AC1}"/>
              </a:ext>
            </a:extLst>
          </p:cNvPr>
          <p:cNvCxnSpPr>
            <a:cxnSpLocks/>
          </p:cNvCxnSpPr>
          <p:nvPr/>
        </p:nvCxnSpPr>
        <p:spPr>
          <a:xfrm>
            <a:off x="5756699" y="3172995"/>
            <a:ext cx="678602" cy="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0CE7323-3ADD-BBA4-F2B4-F2418086B05C}"/>
              </a:ext>
            </a:extLst>
          </p:cNvPr>
          <p:cNvCxnSpPr>
            <a:cxnSpLocks/>
          </p:cNvCxnSpPr>
          <p:nvPr/>
        </p:nvCxnSpPr>
        <p:spPr>
          <a:xfrm>
            <a:off x="7623301" y="2398995"/>
            <a:ext cx="0" cy="25200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E2CFECC-6C16-E239-ACBA-38B177F8E6B8}"/>
              </a:ext>
            </a:extLst>
          </p:cNvPr>
          <p:cNvSpPr/>
          <p:nvPr/>
        </p:nvSpPr>
        <p:spPr>
          <a:xfrm>
            <a:off x="12325350" y="0"/>
            <a:ext cx="1924050" cy="11811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/>
              <a:t>Peter</a:t>
            </a:r>
          </a:p>
        </p:txBody>
      </p:sp>
    </p:spTree>
    <p:extLst>
      <p:ext uri="{BB962C8B-B14F-4D97-AF65-F5344CB8AC3E}">
        <p14:creationId xmlns:p14="http://schemas.microsoft.com/office/powerpoint/2010/main" val="3212219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929DD-90F0-5C74-E1E4-2CAECB419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66356-3AAB-91B1-9282-1960F87BA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619" y="665253"/>
            <a:ext cx="8880763" cy="1012009"/>
          </a:xfrm>
        </p:spPr>
        <p:txBody>
          <a:bodyPr/>
          <a:lstStyle/>
          <a:p>
            <a:pPr algn="ctr"/>
            <a:r>
              <a:rPr lang="en-AU">
                <a:solidFill>
                  <a:srgbClr val="7F7F7F"/>
                </a:solidFill>
              </a:rPr>
              <a:t>Agenda</a:t>
            </a:r>
            <a:endParaRPr lang="en-AU">
              <a:solidFill>
                <a:srgbClr val="7F7F7F"/>
              </a:solidFill>
              <a:latin typeface="Avenir Book" panose="02000503020000020003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C238BB2-C145-5E48-AB5B-EFE84373F2DD}"/>
              </a:ext>
            </a:extLst>
          </p:cNvPr>
          <p:cNvGrpSpPr/>
          <p:nvPr/>
        </p:nvGrpSpPr>
        <p:grpSpPr>
          <a:xfrm>
            <a:off x="321854" y="1633928"/>
            <a:ext cx="11394461" cy="3150544"/>
            <a:chOff x="321854" y="1633928"/>
            <a:chExt cx="11394461" cy="315054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A8B59E1-357C-105F-B4F6-5C84AEC7536C}"/>
                </a:ext>
              </a:extLst>
            </p:cNvPr>
            <p:cNvGrpSpPr/>
            <p:nvPr/>
          </p:nvGrpSpPr>
          <p:grpSpPr>
            <a:xfrm>
              <a:off x="321854" y="1633928"/>
              <a:ext cx="11394461" cy="3150544"/>
              <a:chOff x="321854" y="1633928"/>
              <a:chExt cx="11394461" cy="3150544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40EAE4C7-0A18-EC98-6CBD-F7CC71C3C916}"/>
                  </a:ext>
                </a:extLst>
              </p:cNvPr>
              <p:cNvGrpSpPr/>
              <p:nvPr/>
            </p:nvGrpSpPr>
            <p:grpSpPr>
              <a:xfrm>
                <a:off x="321854" y="1633928"/>
                <a:ext cx="2820654" cy="3150544"/>
                <a:chOff x="157131" y="1633928"/>
                <a:chExt cx="2820654" cy="3150544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D77097E7-06F5-E24A-D3DD-4B04E4C2B790}"/>
                    </a:ext>
                  </a:extLst>
                </p:cNvPr>
                <p:cNvGrpSpPr/>
                <p:nvPr/>
              </p:nvGrpSpPr>
              <p:grpSpPr>
                <a:xfrm>
                  <a:off x="157131" y="1633928"/>
                  <a:ext cx="2820654" cy="2158586"/>
                  <a:chOff x="-92366" y="1633928"/>
                  <a:chExt cx="2820654" cy="2158586"/>
                </a:xfrm>
              </p:grpSpPr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3BEC10AE-A0FE-0B31-47EF-B3097A87F732}"/>
                      </a:ext>
                    </a:extLst>
                  </p:cNvPr>
                  <p:cNvSpPr/>
                  <p:nvPr/>
                </p:nvSpPr>
                <p:spPr>
                  <a:xfrm>
                    <a:off x="574472" y="1633928"/>
                    <a:ext cx="1486978" cy="1486978"/>
                  </a:xfrm>
                  <a:prstGeom prst="ellipse">
                    <a:avLst/>
                  </a:prstGeom>
                  <a:solidFill>
                    <a:srgbClr val="01A9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7200">
                      <a:latin typeface="Avenir Book" panose="02000503020000020003" pitchFamily="2" charset="0"/>
                    </a:endParaRPr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B82263E3-6FB6-D161-0959-1EBA25F5A8E4}"/>
                      </a:ext>
                    </a:extLst>
                  </p:cNvPr>
                  <p:cNvSpPr/>
                  <p:nvPr/>
                </p:nvSpPr>
                <p:spPr>
                  <a:xfrm>
                    <a:off x="-92366" y="3219141"/>
                    <a:ext cx="2820654" cy="5733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t"/>
                  <a:lstStyle/>
                  <a:p>
                    <a:pPr algn="ctr"/>
                    <a:r>
                      <a:rPr lang="en-AU" sz="2000" b="1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1. Executive Summary</a:t>
                    </a:r>
                  </a:p>
                </p:txBody>
              </p:sp>
            </p:grp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72C03F53-D3D8-4072-BFEA-D12E024462D2}"/>
                    </a:ext>
                  </a:extLst>
                </p:cNvPr>
                <p:cNvSpPr/>
                <p:nvPr/>
              </p:nvSpPr>
              <p:spPr>
                <a:xfrm>
                  <a:off x="284039" y="3725749"/>
                  <a:ext cx="2566839" cy="10587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AU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Summary of project scope, data source and aim of the analyses</a:t>
                  </a: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68E80A16-7F45-A077-4401-117675F81608}"/>
                  </a:ext>
                </a:extLst>
              </p:cNvPr>
              <p:cNvGrpSpPr/>
              <p:nvPr/>
            </p:nvGrpSpPr>
            <p:grpSpPr>
              <a:xfrm>
                <a:off x="6070415" y="1633928"/>
                <a:ext cx="2928046" cy="3150544"/>
                <a:chOff x="6124048" y="1633928"/>
                <a:chExt cx="2928046" cy="3150544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220F17EF-4C44-D621-EF2D-91E85AD05C14}"/>
                    </a:ext>
                  </a:extLst>
                </p:cNvPr>
                <p:cNvGrpSpPr/>
                <p:nvPr/>
              </p:nvGrpSpPr>
              <p:grpSpPr>
                <a:xfrm>
                  <a:off x="6124048" y="1633928"/>
                  <a:ext cx="2928046" cy="2158586"/>
                  <a:chOff x="6225248" y="1633928"/>
                  <a:chExt cx="2928046" cy="2158586"/>
                </a:xfrm>
              </p:grpSpPr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229767BC-B1BC-6F55-AD43-B01847D94CF8}"/>
                      </a:ext>
                    </a:extLst>
                  </p:cNvPr>
                  <p:cNvSpPr/>
                  <p:nvPr/>
                </p:nvSpPr>
                <p:spPr>
                  <a:xfrm>
                    <a:off x="6945782" y="1633928"/>
                    <a:ext cx="1486978" cy="1486978"/>
                  </a:xfrm>
                  <a:prstGeom prst="ellipse">
                    <a:avLst/>
                  </a:prstGeom>
                  <a:solidFill>
                    <a:srgbClr val="01A9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7200">
                      <a:latin typeface="Avenir Book" panose="02000503020000020003" pitchFamily="2" charset="0"/>
                    </a:endParaRPr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1DCF2370-D443-B6F8-BEC3-F209BBB88D73}"/>
                      </a:ext>
                    </a:extLst>
                  </p:cNvPr>
                  <p:cNvSpPr/>
                  <p:nvPr/>
                </p:nvSpPr>
                <p:spPr>
                  <a:xfrm>
                    <a:off x="6225248" y="3219141"/>
                    <a:ext cx="2928046" cy="5733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AU" sz="2000" b="1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3. Neo4j Operation</a:t>
                    </a:r>
                  </a:p>
                </p:txBody>
              </p:sp>
            </p:grp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91813FC9-8531-0ECF-F97F-7F4E2C4668BE}"/>
                    </a:ext>
                  </a:extLst>
                </p:cNvPr>
                <p:cNvSpPr/>
                <p:nvPr/>
              </p:nvSpPr>
              <p:spPr>
                <a:xfrm>
                  <a:off x="6304652" y="3725749"/>
                  <a:ext cx="2566839" cy="10587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AU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Outlining the network analytics carried out in Neo4j and KNIME </a:t>
                  </a: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29C6B46E-1079-3C61-B816-1BB1B5E6EF03}"/>
                  </a:ext>
                </a:extLst>
              </p:cNvPr>
              <p:cNvGrpSpPr/>
              <p:nvPr/>
            </p:nvGrpSpPr>
            <p:grpSpPr>
              <a:xfrm>
                <a:off x="9149476" y="1657889"/>
                <a:ext cx="2566839" cy="3126583"/>
                <a:chOff x="9371607" y="1657889"/>
                <a:chExt cx="2566839" cy="3126583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1E1D7341-AE58-DF74-2EA1-59E0284DD68C}"/>
                    </a:ext>
                  </a:extLst>
                </p:cNvPr>
                <p:cNvGrpSpPr/>
                <p:nvPr/>
              </p:nvGrpSpPr>
              <p:grpSpPr>
                <a:xfrm>
                  <a:off x="9371607" y="1657889"/>
                  <a:ext cx="2566839" cy="2158586"/>
                  <a:chOff x="9563694" y="1633928"/>
                  <a:chExt cx="2566839" cy="2158586"/>
                </a:xfrm>
              </p:grpSpPr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B1225077-D495-7F0C-0EFC-41234A56CAA8}"/>
                      </a:ext>
                    </a:extLst>
                  </p:cNvPr>
                  <p:cNvSpPr/>
                  <p:nvPr/>
                </p:nvSpPr>
                <p:spPr>
                  <a:xfrm>
                    <a:off x="10103624" y="1633928"/>
                    <a:ext cx="1486978" cy="1486978"/>
                  </a:xfrm>
                  <a:prstGeom prst="ellipse">
                    <a:avLst/>
                  </a:prstGeom>
                  <a:solidFill>
                    <a:srgbClr val="01A9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7200">
                      <a:latin typeface="Avenir Book" panose="02000503020000020003" pitchFamily="2" charset="0"/>
                    </a:endParaRPr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94EB264B-48AE-CC11-699E-55CD41C32E15}"/>
                      </a:ext>
                    </a:extLst>
                  </p:cNvPr>
                  <p:cNvSpPr/>
                  <p:nvPr/>
                </p:nvSpPr>
                <p:spPr>
                  <a:xfrm>
                    <a:off x="9563694" y="3219141"/>
                    <a:ext cx="2566839" cy="5733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AU" sz="2000" b="1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4. Analytics Results</a:t>
                    </a:r>
                  </a:p>
                </p:txBody>
              </p:sp>
            </p:grp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7A989ABF-1606-576A-746A-96253184251F}"/>
                    </a:ext>
                  </a:extLst>
                </p:cNvPr>
                <p:cNvSpPr/>
                <p:nvPr/>
              </p:nvSpPr>
              <p:spPr>
                <a:xfrm>
                  <a:off x="9371607" y="3725749"/>
                  <a:ext cx="2566839" cy="10587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AU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Overview of key analytics results and network visualization</a:t>
                  </a: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9A46F448-A2BB-F6F1-3EAB-FF74BBB5D94E}"/>
                  </a:ext>
                </a:extLst>
              </p:cNvPr>
              <p:cNvGrpSpPr/>
              <p:nvPr/>
            </p:nvGrpSpPr>
            <p:grpSpPr>
              <a:xfrm>
                <a:off x="3349000" y="1633928"/>
                <a:ext cx="2570400" cy="3150544"/>
                <a:chOff x="3161496" y="1633928"/>
                <a:chExt cx="2570400" cy="3150544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AB17DA47-B454-AFE7-CE33-86BE67AD77EC}"/>
                    </a:ext>
                  </a:extLst>
                </p:cNvPr>
                <p:cNvGrpSpPr/>
                <p:nvPr/>
              </p:nvGrpSpPr>
              <p:grpSpPr>
                <a:xfrm>
                  <a:off x="3161496" y="1633928"/>
                  <a:ext cx="2570400" cy="2158586"/>
                  <a:chOff x="3059193" y="1633928"/>
                  <a:chExt cx="2570400" cy="2158586"/>
                </a:xfrm>
              </p:grpSpPr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DB1B62DB-764C-8C13-5A92-F0BD97528C8D}"/>
                      </a:ext>
                    </a:extLst>
                  </p:cNvPr>
                  <p:cNvSpPr/>
                  <p:nvPr/>
                </p:nvSpPr>
                <p:spPr>
                  <a:xfrm>
                    <a:off x="3600904" y="1633928"/>
                    <a:ext cx="1486978" cy="1486978"/>
                  </a:xfrm>
                  <a:prstGeom prst="ellipse">
                    <a:avLst/>
                  </a:prstGeom>
                  <a:solidFill>
                    <a:srgbClr val="01A9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7200">
                      <a:latin typeface="Avenir Book" panose="02000503020000020003" pitchFamily="2" charset="0"/>
                    </a:endParaRPr>
                  </a:p>
                </p:txBody>
              </p: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A1F8A092-6B23-8A87-27AA-4F1CC19AB37B}"/>
                      </a:ext>
                    </a:extLst>
                  </p:cNvPr>
                  <p:cNvSpPr/>
                  <p:nvPr/>
                </p:nvSpPr>
                <p:spPr>
                  <a:xfrm>
                    <a:off x="3059193" y="3219141"/>
                    <a:ext cx="2570400" cy="5733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AU" sz="2000" b="1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2. KNIME Workflow</a:t>
                    </a:r>
                  </a:p>
                </p:txBody>
              </p:sp>
            </p:grp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05F78E13-C611-6D27-3BF2-CB2A4CFE9E1D}"/>
                    </a:ext>
                  </a:extLst>
                </p:cNvPr>
                <p:cNvSpPr/>
                <p:nvPr/>
              </p:nvSpPr>
              <p:spPr>
                <a:xfrm>
                  <a:off x="3163277" y="3725749"/>
                  <a:ext cx="2566839" cy="10587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AU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Overview of the KNIME workflow implementation</a:t>
                  </a:r>
                </a:p>
              </p:txBody>
            </p:sp>
          </p:grpSp>
        </p:grpSp>
        <p:grpSp>
          <p:nvGrpSpPr>
            <p:cNvPr id="8" name="Group 47">
              <a:extLst>
                <a:ext uri="{FF2B5EF4-FFF2-40B4-BE49-F238E27FC236}">
                  <a16:creationId xmlns:a16="http://schemas.microsoft.com/office/drawing/2014/main" id="{CB17EED9-9E5B-3EFB-FD35-99AEC0BD7FD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64503" y="1832880"/>
              <a:ext cx="935355" cy="1098879"/>
              <a:chOff x="1100" y="2326"/>
              <a:chExt cx="286" cy="336"/>
            </a:xfrm>
          </p:grpSpPr>
          <p:sp>
            <p:nvSpPr>
              <p:cNvPr id="19" name="AutoShape 46">
                <a:extLst>
                  <a:ext uri="{FF2B5EF4-FFF2-40B4-BE49-F238E27FC236}">
                    <a16:creationId xmlns:a16="http://schemas.microsoft.com/office/drawing/2014/main" id="{2C083B42-490A-6B8F-A775-0889F0F467A7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100" y="2326"/>
                <a:ext cx="286" cy="3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48">
                <a:extLst>
                  <a:ext uri="{FF2B5EF4-FFF2-40B4-BE49-F238E27FC236}">
                    <a16:creationId xmlns:a16="http://schemas.microsoft.com/office/drawing/2014/main" id="{8E861B01-DBF7-E270-A546-07F7AC5253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0" y="2326"/>
                <a:ext cx="286" cy="336"/>
              </a:xfrm>
              <a:custGeom>
                <a:avLst/>
                <a:gdLst/>
                <a:ahLst/>
                <a:cxnLst>
                  <a:cxn ang="0">
                    <a:pos x="54" y="49"/>
                  </a:cxn>
                  <a:cxn ang="0">
                    <a:pos x="54" y="75"/>
                  </a:cxn>
                  <a:cxn ang="0">
                    <a:pos x="48" y="75"/>
                  </a:cxn>
                  <a:cxn ang="0">
                    <a:pos x="45" y="58"/>
                  </a:cxn>
                  <a:cxn ang="0">
                    <a:pos x="42" y="75"/>
                  </a:cxn>
                  <a:cxn ang="0">
                    <a:pos x="36" y="75"/>
                  </a:cxn>
                  <a:cxn ang="0">
                    <a:pos x="36" y="49"/>
                  </a:cxn>
                  <a:cxn ang="0">
                    <a:pos x="31" y="41"/>
                  </a:cxn>
                  <a:cxn ang="0">
                    <a:pos x="31" y="28"/>
                  </a:cxn>
                  <a:cxn ang="0">
                    <a:pos x="40" y="20"/>
                  </a:cxn>
                  <a:cxn ang="0">
                    <a:pos x="50" y="20"/>
                  </a:cxn>
                  <a:cxn ang="0">
                    <a:pos x="58" y="28"/>
                  </a:cxn>
                  <a:cxn ang="0">
                    <a:pos x="58" y="41"/>
                  </a:cxn>
                  <a:cxn ang="0">
                    <a:pos x="54" y="49"/>
                  </a:cxn>
                  <a:cxn ang="0">
                    <a:pos x="59" y="72"/>
                  </a:cxn>
                  <a:cxn ang="0">
                    <a:pos x="55" y="80"/>
                  </a:cxn>
                  <a:cxn ang="0">
                    <a:pos x="71" y="80"/>
                  </a:cxn>
                  <a:cxn ang="0">
                    <a:pos x="69" y="85"/>
                  </a:cxn>
                  <a:cxn ang="0">
                    <a:pos x="90" y="76"/>
                  </a:cxn>
                  <a:cxn ang="0">
                    <a:pos x="75" y="68"/>
                  </a:cxn>
                  <a:cxn ang="0">
                    <a:pos x="74" y="72"/>
                  </a:cxn>
                  <a:cxn ang="0">
                    <a:pos x="59" y="72"/>
                  </a:cxn>
                  <a:cxn ang="0">
                    <a:pos x="30" y="72"/>
                  </a:cxn>
                  <a:cxn ang="0">
                    <a:pos x="16" y="72"/>
                  </a:cxn>
                  <a:cxn ang="0">
                    <a:pos x="14" y="68"/>
                  </a:cxn>
                  <a:cxn ang="0">
                    <a:pos x="0" y="76"/>
                  </a:cxn>
                  <a:cxn ang="0">
                    <a:pos x="21" y="85"/>
                  </a:cxn>
                  <a:cxn ang="0">
                    <a:pos x="19" y="80"/>
                  </a:cxn>
                  <a:cxn ang="0">
                    <a:pos x="34" y="80"/>
                  </a:cxn>
                  <a:cxn ang="0">
                    <a:pos x="30" y="72"/>
                  </a:cxn>
                  <a:cxn ang="0">
                    <a:pos x="39" y="79"/>
                  </a:cxn>
                  <a:cxn ang="0">
                    <a:pos x="51" y="79"/>
                  </a:cxn>
                  <a:cxn ang="0">
                    <a:pos x="52" y="89"/>
                  </a:cxn>
                  <a:cxn ang="0">
                    <a:pos x="65" y="89"/>
                  </a:cxn>
                  <a:cxn ang="0">
                    <a:pos x="45" y="106"/>
                  </a:cxn>
                  <a:cxn ang="0">
                    <a:pos x="25" y="89"/>
                  </a:cxn>
                  <a:cxn ang="0">
                    <a:pos x="37" y="89"/>
                  </a:cxn>
                  <a:cxn ang="0">
                    <a:pos x="39" y="79"/>
                  </a:cxn>
                  <a:cxn ang="0">
                    <a:pos x="45" y="0"/>
                  </a:cxn>
                  <a:cxn ang="0">
                    <a:pos x="54" y="9"/>
                  </a:cxn>
                  <a:cxn ang="0">
                    <a:pos x="45" y="18"/>
                  </a:cxn>
                  <a:cxn ang="0">
                    <a:pos x="36" y="9"/>
                  </a:cxn>
                  <a:cxn ang="0">
                    <a:pos x="45" y="0"/>
                  </a:cxn>
                </a:cxnLst>
                <a:rect l="0" t="0" r="r" b="b"/>
                <a:pathLst>
                  <a:path w="90" h="106">
                    <a:moveTo>
                      <a:pt x="54" y="49"/>
                    </a:moveTo>
                    <a:cubicBezTo>
                      <a:pt x="54" y="75"/>
                      <a:pt x="54" y="75"/>
                      <a:pt x="54" y="75"/>
                    </a:cubicBezTo>
                    <a:cubicBezTo>
                      <a:pt x="48" y="75"/>
                      <a:pt x="48" y="75"/>
                      <a:pt x="48" y="75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2" y="75"/>
                      <a:pt x="42" y="75"/>
                      <a:pt x="42" y="75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36" y="49"/>
                      <a:pt x="36" y="49"/>
                      <a:pt x="36" y="49"/>
                    </a:cubicBezTo>
                    <a:cubicBezTo>
                      <a:pt x="33" y="47"/>
                      <a:pt x="31" y="45"/>
                      <a:pt x="31" y="41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3"/>
                      <a:pt x="35" y="20"/>
                      <a:pt x="40" y="20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5" y="20"/>
                      <a:pt x="58" y="23"/>
                      <a:pt x="58" y="28"/>
                    </a:cubicBezTo>
                    <a:cubicBezTo>
                      <a:pt x="58" y="41"/>
                      <a:pt x="58" y="41"/>
                      <a:pt x="58" y="41"/>
                    </a:cubicBezTo>
                    <a:cubicBezTo>
                      <a:pt x="58" y="45"/>
                      <a:pt x="57" y="48"/>
                      <a:pt x="54" y="49"/>
                    </a:cubicBezTo>
                    <a:close/>
                    <a:moveTo>
                      <a:pt x="59" y="72"/>
                    </a:moveTo>
                    <a:cubicBezTo>
                      <a:pt x="55" y="80"/>
                      <a:pt x="55" y="80"/>
                      <a:pt x="55" y="80"/>
                    </a:cubicBezTo>
                    <a:cubicBezTo>
                      <a:pt x="71" y="80"/>
                      <a:pt x="71" y="80"/>
                      <a:pt x="71" y="80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90" y="76"/>
                      <a:pt x="90" y="76"/>
                      <a:pt x="90" y="76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4" y="72"/>
                      <a:pt x="74" y="72"/>
                      <a:pt x="74" y="72"/>
                    </a:cubicBezTo>
                    <a:cubicBezTo>
                      <a:pt x="59" y="72"/>
                      <a:pt x="59" y="72"/>
                      <a:pt x="59" y="72"/>
                    </a:cubicBezTo>
                    <a:close/>
                    <a:moveTo>
                      <a:pt x="30" y="72"/>
                    </a:moveTo>
                    <a:cubicBezTo>
                      <a:pt x="16" y="72"/>
                      <a:pt x="16" y="72"/>
                      <a:pt x="16" y="72"/>
                    </a:cubicBezTo>
                    <a:cubicBezTo>
                      <a:pt x="14" y="68"/>
                      <a:pt x="14" y="68"/>
                      <a:pt x="14" y="68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21" y="85"/>
                      <a:pt x="21" y="85"/>
                      <a:pt x="21" y="85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34" y="80"/>
                      <a:pt x="34" y="80"/>
                      <a:pt x="34" y="80"/>
                    </a:cubicBezTo>
                    <a:cubicBezTo>
                      <a:pt x="30" y="72"/>
                      <a:pt x="30" y="72"/>
                      <a:pt x="30" y="72"/>
                    </a:cubicBezTo>
                    <a:close/>
                    <a:moveTo>
                      <a:pt x="39" y="79"/>
                    </a:moveTo>
                    <a:cubicBezTo>
                      <a:pt x="51" y="79"/>
                      <a:pt x="51" y="79"/>
                      <a:pt x="51" y="79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65" y="89"/>
                      <a:pt x="65" y="89"/>
                      <a:pt x="65" y="89"/>
                    </a:cubicBezTo>
                    <a:cubicBezTo>
                      <a:pt x="45" y="106"/>
                      <a:pt x="45" y="106"/>
                      <a:pt x="45" y="106"/>
                    </a:cubicBezTo>
                    <a:cubicBezTo>
                      <a:pt x="25" y="89"/>
                      <a:pt x="25" y="89"/>
                      <a:pt x="25" y="89"/>
                    </a:cubicBezTo>
                    <a:cubicBezTo>
                      <a:pt x="37" y="89"/>
                      <a:pt x="37" y="89"/>
                      <a:pt x="37" y="89"/>
                    </a:cubicBezTo>
                    <a:cubicBezTo>
                      <a:pt x="39" y="79"/>
                      <a:pt x="39" y="79"/>
                      <a:pt x="39" y="79"/>
                    </a:cubicBezTo>
                    <a:close/>
                    <a:moveTo>
                      <a:pt x="45" y="0"/>
                    </a:moveTo>
                    <a:cubicBezTo>
                      <a:pt x="50" y="0"/>
                      <a:pt x="54" y="4"/>
                      <a:pt x="54" y="9"/>
                    </a:cubicBezTo>
                    <a:cubicBezTo>
                      <a:pt x="54" y="14"/>
                      <a:pt x="50" y="18"/>
                      <a:pt x="45" y="18"/>
                    </a:cubicBezTo>
                    <a:cubicBezTo>
                      <a:pt x="40" y="18"/>
                      <a:pt x="36" y="14"/>
                      <a:pt x="36" y="9"/>
                    </a:cubicBezTo>
                    <a:cubicBezTo>
                      <a:pt x="36" y="4"/>
                      <a:pt x="40" y="0"/>
                      <a:pt x="4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" name="Group 371">
              <a:extLst>
                <a:ext uri="{FF2B5EF4-FFF2-40B4-BE49-F238E27FC236}">
                  <a16:creationId xmlns:a16="http://schemas.microsoft.com/office/drawing/2014/main" id="{AF5F011C-850B-7DEB-2886-6C03FE784C8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05040" y="1981422"/>
              <a:ext cx="865456" cy="801581"/>
              <a:chOff x="1656" y="3604"/>
              <a:chExt cx="271" cy="251"/>
            </a:xfrm>
          </p:grpSpPr>
          <p:sp>
            <p:nvSpPr>
              <p:cNvPr id="17" name="AutoShape 370">
                <a:extLst>
                  <a:ext uri="{FF2B5EF4-FFF2-40B4-BE49-F238E27FC236}">
                    <a16:creationId xmlns:a16="http://schemas.microsoft.com/office/drawing/2014/main" id="{3E94E560-6EFA-9D49-C5CB-4DDEF8D785B7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656" y="3604"/>
                <a:ext cx="269" cy="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  <p:sp>
            <p:nvSpPr>
              <p:cNvPr id="18" name="Freeform 372">
                <a:extLst>
                  <a:ext uri="{FF2B5EF4-FFF2-40B4-BE49-F238E27FC236}">
                    <a16:creationId xmlns:a16="http://schemas.microsoft.com/office/drawing/2014/main" id="{98A0D595-7155-3867-75E9-19CE4CE257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56" y="3604"/>
                <a:ext cx="271" cy="251"/>
              </a:xfrm>
              <a:custGeom>
                <a:avLst/>
                <a:gdLst>
                  <a:gd name="T0" fmla="*/ 104 w 112"/>
                  <a:gd name="T1" fmla="*/ 74 h 103"/>
                  <a:gd name="T2" fmla="*/ 101 w 112"/>
                  <a:gd name="T3" fmla="*/ 49 h 103"/>
                  <a:gd name="T4" fmla="*/ 91 w 112"/>
                  <a:gd name="T5" fmla="*/ 49 h 103"/>
                  <a:gd name="T6" fmla="*/ 91 w 112"/>
                  <a:gd name="T7" fmla="*/ 41 h 103"/>
                  <a:gd name="T8" fmla="*/ 83 w 112"/>
                  <a:gd name="T9" fmla="*/ 37 h 103"/>
                  <a:gd name="T10" fmla="*/ 81 w 112"/>
                  <a:gd name="T11" fmla="*/ 12 h 103"/>
                  <a:gd name="T12" fmla="*/ 71 w 112"/>
                  <a:gd name="T13" fmla="*/ 12 h 103"/>
                  <a:gd name="T14" fmla="*/ 71 w 112"/>
                  <a:gd name="T15" fmla="*/ 4 h 103"/>
                  <a:gd name="T16" fmla="*/ 46 w 112"/>
                  <a:gd name="T17" fmla="*/ 0 h 103"/>
                  <a:gd name="T18" fmla="*/ 41 w 112"/>
                  <a:gd name="T19" fmla="*/ 4 h 103"/>
                  <a:gd name="T20" fmla="*/ 31 w 112"/>
                  <a:gd name="T21" fmla="*/ 12 h 103"/>
                  <a:gd name="T22" fmla="*/ 29 w 112"/>
                  <a:gd name="T23" fmla="*/ 14 h 103"/>
                  <a:gd name="T24" fmla="*/ 25 w 112"/>
                  <a:gd name="T25" fmla="*/ 37 h 103"/>
                  <a:gd name="T26" fmla="*/ 21 w 112"/>
                  <a:gd name="T27" fmla="*/ 41 h 103"/>
                  <a:gd name="T28" fmla="*/ 11 w 112"/>
                  <a:gd name="T29" fmla="*/ 49 h 103"/>
                  <a:gd name="T30" fmla="*/ 8 w 112"/>
                  <a:gd name="T31" fmla="*/ 52 h 103"/>
                  <a:gd name="T32" fmla="*/ 4 w 112"/>
                  <a:gd name="T33" fmla="*/ 74 h 103"/>
                  <a:gd name="T34" fmla="*/ 0 w 112"/>
                  <a:gd name="T35" fmla="*/ 78 h 103"/>
                  <a:gd name="T36" fmla="*/ 0 w 112"/>
                  <a:gd name="T37" fmla="*/ 99 h 103"/>
                  <a:gd name="T38" fmla="*/ 25 w 112"/>
                  <a:gd name="T39" fmla="*/ 103 h 103"/>
                  <a:gd name="T40" fmla="*/ 29 w 112"/>
                  <a:gd name="T41" fmla="*/ 99 h 103"/>
                  <a:gd name="T42" fmla="*/ 29 w 112"/>
                  <a:gd name="T43" fmla="*/ 78 h 103"/>
                  <a:gd name="T44" fmla="*/ 14 w 112"/>
                  <a:gd name="T45" fmla="*/ 74 h 103"/>
                  <a:gd name="T46" fmla="*/ 13 w 112"/>
                  <a:gd name="T47" fmla="*/ 54 h 103"/>
                  <a:gd name="T48" fmla="*/ 21 w 112"/>
                  <a:gd name="T49" fmla="*/ 62 h 103"/>
                  <a:gd name="T50" fmla="*/ 25 w 112"/>
                  <a:gd name="T51" fmla="*/ 66 h 103"/>
                  <a:gd name="T52" fmla="*/ 46 w 112"/>
                  <a:gd name="T53" fmla="*/ 66 h 103"/>
                  <a:gd name="T54" fmla="*/ 50 w 112"/>
                  <a:gd name="T55" fmla="*/ 54 h 103"/>
                  <a:gd name="T56" fmla="*/ 53 w 112"/>
                  <a:gd name="T57" fmla="*/ 74 h 103"/>
                  <a:gd name="T58" fmla="*/ 46 w 112"/>
                  <a:gd name="T59" fmla="*/ 74 h 103"/>
                  <a:gd name="T60" fmla="*/ 41 w 112"/>
                  <a:gd name="T61" fmla="*/ 99 h 103"/>
                  <a:gd name="T62" fmla="*/ 46 w 112"/>
                  <a:gd name="T63" fmla="*/ 103 h 103"/>
                  <a:gd name="T64" fmla="*/ 66 w 112"/>
                  <a:gd name="T65" fmla="*/ 103 h 103"/>
                  <a:gd name="T66" fmla="*/ 71 w 112"/>
                  <a:gd name="T67" fmla="*/ 79 h 103"/>
                  <a:gd name="T68" fmla="*/ 66 w 112"/>
                  <a:gd name="T69" fmla="*/ 74 h 103"/>
                  <a:gd name="T70" fmla="*/ 58 w 112"/>
                  <a:gd name="T71" fmla="*/ 54 h 103"/>
                  <a:gd name="T72" fmla="*/ 62 w 112"/>
                  <a:gd name="T73" fmla="*/ 62 h 103"/>
                  <a:gd name="T74" fmla="*/ 66 w 112"/>
                  <a:gd name="T75" fmla="*/ 66 h 103"/>
                  <a:gd name="T76" fmla="*/ 87 w 112"/>
                  <a:gd name="T77" fmla="*/ 66 h 103"/>
                  <a:gd name="T78" fmla="*/ 91 w 112"/>
                  <a:gd name="T79" fmla="*/ 54 h 103"/>
                  <a:gd name="T80" fmla="*/ 99 w 112"/>
                  <a:gd name="T81" fmla="*/ 74 h 103"/>
                  <a:gd name="T82" fmla="*/ 87 w 112"/>
                  <a:gd name="T83" fmla="*/ 74 h 103"/>
                  <a:gd name="T84" fmla="*/ 83 w 112"/>
                  <a:gd name="T85" fmla="*/ 78 h 103"/>
                  <a:gd name="T86" fmla="*/ 83 w 112"/>
                  <a:gd name="T87" fmla="*/ 99 h 103"/>
                  <a:gd name="T88" fmla="*/ 97 w 112"/>
                  <a:gd name="T89" fmla="*/ 103 h 103"/>
                  <a:gd name="T90" fmla="*/ 108 w 112"/>
                  <a:gd name="T91" fmla="*/ 103 h 103"/>
                  <a:gd name="T92" fmla="*/ 112 w 112"/>
                  <a:gd name="T93" fmla="*/ 79 h 103"/>
                  <a:gd name="T94" fmla="*/ 108 w 112"/>
                  <a:gd name="T95" fmla="*/ 74 h 103"/>
                  <a:gd name="T96" fmla="*/ 62 w 112"/>
                  <a:gd name="T97" fmla="*/ 41 h 103"/>
                  <a:gd name="T98" fmla="*/ 56 w 112"/>
                  <a:gd name="T99" fmla="*/ 49 h 103"/>
                  <a:gd name="T100" fmla="*/ 56 w 112"/>
                  <a:gd name="T101" fmla="*/ 49 h 103"/>
                  <a:gd name="T102" fmla="*/ 50 w 112"/>
                  <a:gd name="T103" fmla="*/ 41 h 103"/>
                  <a:gd name="T104" fmla="*/ 46 w 112"/>
                  <a:gd name="T105" fmla="*/ 37 h 103"/>
                  <a:gd name="T106" fmla="*/ 34 w 112"/>
                  <a:gd name="T107" fmla="*/ 37 h 103"/>
                  <a:gd name="T108" fmla="*/ 41 w 112"/>
                  <a:gd name="T109" fmla="*/ 17 h 103"/>
                  <a:gd name="T110" fmla="*/ 41 w 112"/>
                  <a:gd name="T111" fmla="*/ 25 h 103"/>
                  <a:gd name="T112" fmla="*/ 66 w 112"/>
                  <a:gd name="T113" fmla="*/ 29 h 103"/>
                  <a:gd name="T114" fmla="*/ 71 w 112"/>
                  <a:gd name="T115" fmla="*/ 25 h 103"/>
                  <a:gd name="T116" fmla="*/ 78 w 112"/>
                  <a:gd name="T117" fmla="*/ 17 h 103"/>
                  <a:gd name="T118" fmla="*/ 66 w 112"/>
                  <a:gd name="T119" fmla="*/ 37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2" h="103">
                    <a:moveTo>
                      <a:pt x="108" y="74"/>
                    </a:moveTo>
                    <a:cubicBezTo>
                      <a:pt x="104" y="74"/>
                      <a:pt x="104" y="74"/>
                      <a:pt x="104" y="74"/>
                    </a:cubicBezTo>
                    <a:cubicBezTo>
                      <a:pt x="104" y="52"/>
                      <a:pt x="104" y="52"/>
                      <a:pt x="104" y="52"/>
                    </a:cubicBezTo>
                    <a:cubicBezTo>
                      <a:pt x="104" y="50"/>
                      <a:pt x="103" y="49"/>
                      <a:pt x="101" y="49"/>
                    </a:cubicBezTo>
                    <a:cubicBezTo>
                      <a:pt x="101" y="49"/>
                      <a:pt x="101" y="49"/>
                      <a:pt x="101" y="49"/>
                    </a:cubicBezTo>
                    <a:cubicBezTo>
                      <a:pt x="91" y="49"/>
                      <a:pt x="91" y="49"/>
                      <a:pt x="91" y="49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91" y="39"/>
                      <a:pt x="89" y="37"/>
                      <a:pt x="87" y="37"/>
                    </a:cubicBezTo>
                    <a:cubicBezTo>
                      <a:pt x="83" y="37"/>
                      <a:pt x="83" y="37"/>
                      <a:pt x="83" y="37"/>
                    </a:cubicBezTo>
                    <a:cubicBezTo>
                      <a:pt x="83" y="14"/>
                      <a:pt x="83" y="14"/>
                      <a:pt x="83" y="14"/>
                    </a:cubicBezTo>
                    <a:cubicBezTo>
                      <a:pt x="83" y="13"/>
                      <a:pt x="82" y="12"/>
                      <a:pt x="81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71" y="4"/>
                      <a:pt x="71" y="4"/>
                      <a:pt x="71" y="4"/>
                    </a:cubicBezTo>
                    <a:cubicBezTo>
                      <a:pt x="71" y="4"/>
                      <a:pt x="71" y="4"/>
                      <a:pt x="71" y="4"/>
                    </a:cubicBezTo>
                    <a:cubicBezTo>
                      <a:pt x="71" y="1"/>
                      <a:pt x="69" y="0"/>
                      <a:pt x="6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3" y="0"/>
                      <a:pt x="41" y="1"/>
                      <a:pt x="41" y="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0" y="12"/>
                      <a:pt x="29" y="13"/>
                      <a:pt x="29" y="14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2" y="37"/>
                      <a:pt x="21" y="39"/>
                      <a:pt x="21" y="41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9" y="49"/>
                      <a:pt x="8" y="50"/>
                      <a:pt x="8" y="52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2" y="74"/>
                      <a:pt x="0" y="76"/>
                      <a:pt x="0" y="78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02"/>
                      <a:pt x="2" y="103"/>
                      <a:pt x="4" y="103"/>
                    </a:cubicBezTo>
                    <a:cubicBezTo>
                      <a:pt x="25" y="103"/>
                      <a:pt x="25" y="103"/>
                      <a:pt x="25" y="103"/>
                    </a:cubicBezTo>
                    <a:cubicBezTo>
                      <a:pt x="25" y="103"/>
                      <a:pt x="25" y="103"/>
                      <a:pt x="25" y="103"/>
                    </a:cubicBezTo>
                    <a:cubicBezTo>
                      <a:pt x="27" y="103"/>
                      <a:pt x="29" y="102"/>
                      <a:pt x="29" y="99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9" y="78"/>
                      <a:pt x="29" y="78"/>
                      <a:pt x="29" y="78"/>
                    </a:cubicBezTo>
                    <a:cubicBezTo>
                      <a:pt x="29" y="76"/>
                      <a:pt x="27" y="74"/>
                      <a:pt x="25" y="74"/>
                    </a:cubicBezTo>
                    <a:cubicBezTo>
                      <a:pt x="14" y="74"/>
                      <a:pt x="14" y="74"/>
                      <a:pt x="14" y="74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1" y="64"/>
                      <a:pt x="22" y="66"/>
                      <a:pt x="25" y="66"/>
                    </a:cubicBezTo>
                    <a:cubicBezTo>
                      <a:pt x="45" y="66"/>
                      <a:pt x="45" y="66"/>
                      <a:pt x="45" y="66"/>
                    </a:cubicBezTo>
                    <a:cubicBezTo>
                      <a:pt x="46" y="66"/>
                      <a:pt x="46" y="66"/>
                      <a:pt x="46" y="66"/>
                    </a:cubicBezTo>
                    <a:cubicBezTo>
                      <a:pt x="48" y="66"/>
                      <a:pt x="50" y="64"/>
                      <a:pt x="50" y="62"/>
                    </a:cubicBezTo>
                    <a:cubicBezTo>
                      <a:pt x="50" y="54"/>
                      <a:pt x="50" y="54"/>
                      <a:pt x="50" y="54"/>
                    </a:cubicBezTo>
                    <a:cubicBezTo>
                      <a:pt x="53" y="54"/>
                      <a:pt x="53" y="54"/>
                      <a:pt x="53" y="54"/>
                    </a:cubicBezTo>
                    <a:cubicBezTo>
                      <a:pt x="53" y="74"/>
                      <a:pt x="53" y="74"/>
                      <a:pt x="53" y="74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3" y="74"/>
                      <a:pt x="41" y="76"/>
                      <a:pt x="41" y="78"/>
                    </a:cubicBezTo>
                    <a:cubicBezTo>
                      <a:pt x="41" y="99"/>
                      <a:pt x="41" y="99"/>
                      <a:pt x="41" y="99"/>
                    </a:cubicBezTo>
                    <a:cubicBezTo>
                      <a:pt x="41" y="99"/>
                      <a:pt x="41" y="99"/>
                      <a:pt x="41" y="99"/>
                    </a:cubicBezTo>
                    <a:cubicBezTo>
                      <a:pt x="41" y="102"/>
                      <a:pt x="43" y="103"/>
                      <a:pt x="46" y="103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9" y="103"/>
                      <a:pt x="71" y="102"/>
                      <a:pt x="71" y="99"/>
                    </a:cubicBezTo>
                    <a:cubicBezTo>
                      <a:pt x="71" y="79"/>
                      <a:pt x="71" y="79"/>
                      <a:pt x="71" y="79"/>
                    </a:cubicBezTo>
                    <a:cubicBezTo>
                      <a:pt x="71" y="78"/>
                      <a:pt x="71" y="78"/>
                      <a:pt x="71" y="78"/>
                    </a:cubicBezTo>
                    <a:cubicBezTo>
                      <a:pt x="71" y="76"/>
                      <a:pt x="69" y="74"/>
                      <a:pt x="66" y="74"/>
                    </a:cubicBezTo>
                    <a:cubicBezTo>
                      <a:pt x="58" y="74"/>
                      <a:pt x="58" y="74"/>
                      <a:pt x="58" y="74"/>
                    </a:cubicBezTo>
                    <a:cubicBezTo>
                      <a:pt x="58" y="54"/>
                      <a:pt x="58" y="54"/>
                      <a:pt x="58" y="54"/>
                    </a:cubicBezTo>
                    <a:cubicBezTo>
                      <a:pt x="62" y="54"/>
                      <a:pt x="62" y="54"/>
                      <a:pt x="62" y="54"/>
                    </a:cubicBezTo>
                    <a:cubicBezTo>
                      <a:pt x="62" y="62"/>
                      <a:pt x="62" y="62"/>
                      <a:pt x="62" y="62"/>
                    </a:cubicBezTo>
                    <a:cubicBezTo>
                      <a:pt x="62" y="62"/>
                      <a:pt x="62" y="62"/>
                      <a:pt x="62" y="62"/>
                    </a:cubicBezTo>
                    <a:cubicBezTo>
                      <a:pt x="62" y="64"/>
                      <a:pt x="64" y="66"/>
                      <a:pt x="66" y="66"/>
                    </a:cubicBezTo>
                    <a:cubicBezTo>
                      <a:pt x="87" y="66"/>
                      <a:pt x="87" y="66"/>
                      <a:pt x="87" y="66"/>
                    </a:cubicBezTo>
                    <a:cubicBezTo>
                      <a:pt x="87" y="66"/>
                      <a:pt x="87" y="66"/>
                      <a:pt x="87" y="66"/>
                    </a:cubicBezTo>
                    <a:cubicBezTo>
                      <a:pt x="89" y="66"/>
                      <a:pt x="91" y="64"/>
                      <a:pt x="91" y="62"/>
                    </a:cubicBezTo>
                    <a:cubicBezTo>
                      <a:pt x="91" y="54"/>
                      <a:pt x="91" y="54"/>
                      <a:pt x="91" y="54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99" y="74"/>
                      <a:pt x="99" y="74"/>
                      <a:pt x="99" y="74"/>
                    </a:cubicBezTo>
                    <a:cubicBezTo>
                      <a:pt x="97" y="74"/>
                      <a:pt x="97" y="74"/>
                      <a:pt x="97" y="74"/>
                    </a:cubicBezTo>
                    <a:cubicBezTo>
                      <a:pt x="87" y="74"/>
                      <a:pt x="87" y="74"/>
                      <a:pt x="87" y="74"/>
                    </a:cubicBezTo>
                    <a:cubicBezTo>
                      <a:pt x="87" y="74"/>
                      <a:pt x="87" y="74"/>
                      <a:pt x="87" y="74"/>
                    </a:cubicBezTo>
                    <a:cubicBezTo>
                      <a:pt x="85" y="74"/>
                      <a:pt x="83" y="76"/>
                      <a:pt x="83" y="78"/>
                    </a:cubicBezTo>
                    <a:cubicBezTo>
                      <a:pt x="83" y="99"/>
                      <a:pt x="83" y="99"/>
                      <a:pt x="83" y="99"/>
                    </a:cubicBezTo>
                    <a:cubicBezTo>
                      <a:pt x="83" y="99"/>
                      <a:pt x="83" y="99"/>
                      <a:pt x="83" y="99"/>
                    </a:cubicBezTo>
                    <a:cubicBezTo>
                      <a:pt x="83" y="102"/>
                      <a:pt x="85" y="103"/>
                      <a:pt x="87" y="103"/>
                    </a:cubicBezTo>
                    <a:cubicBezTo>
                      <a:pt x="97" y="103"/>
                      <a:pt x="97" y="103"/>
                      <a:pt x="97" y="103"/>
                    </a:cubicBezTo>
                    <a:cubicBezTo>
                      <a:pt x="108" y="103"/>
                      <a:pt x="108" y="103"/>
                      <a:pt x="108" y="103"/>
                    </a:cubicBezTo>
                    <a:cubicBezTo>
                      <a:pt x="108" y="103"/>
                      <a:pt x="108" y="103"/>
                      <a:pt x="108" y="103"/>
                    </a:cubicBezTo>
                    <a:cubicBezTo>
                      <a:pt x="110" y="103"/>
                      <a:pt x="112" y="102"/>
                      <a:pt x="112" y="99"/>
                    </a:cubicBezTo>
                    <a:cubicBezTo>
                      <a:pt x="112" y="79"/>
                      <a:pt x="112" y="79"/>
                      <a:pt x="112" y="79"/>
                    </a:cubicBezTo>
                    <a:cubicBezTo>
                      <a:pt x="112" y="78"/>
                      <a:pt x="112" y="78"/>
                      <a:pt x="112" y="78"/>
                    </a:cubicBezTo>
                    <a:cubicBezTo>
                      <a:pt x="112" y="76"/>
                      <a:pt x="110" y="74"/>
                      <a:pt x="108" y="74"/>
                    </a:cubicBezTo>
                    <a:close/>
                    <a:moveTo>
                      <a:pt x="66" y="37"/>
                    </a:moveTo>
                    <a:cubicBezTo>
                      <a:pt x="64" y="37"/>
                      <a:pt x="62" y="39"/>
                      <a:pt x="62" y="41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56" y="49"/>
                      <a:pt x="56" y="49"/>
                      <a:pt x="56" y="49"/>
                    </a:cubicBezTo>
                    <a:cubicBezTo>
                      <a:pt x="56" y="49"/>
                      <a:pt x="56" y="49"/>
                      <a:pt x="56" y="49"/>
                    </a:cubicBezTo>
                    <a:cubicBezTo>
                      <a:pt x="56" y="49"/>
                      <a:pt x="56" y="49"/>
                      <a:pt x="56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50" y="39"/>
                      <a:pt x="48" y="37"/>
                      <a:pt x="46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25"/>
                      <a:pt x="41" y="25"/>
                      <a:pt x="41" y="25"/>
                    </a:cubicBezTo>
                    <a:cubicBezTo>
                      <a:pt x="41" y="27"/>
                      <a:pt x="43" y="29"/>
                      <a:pt x="46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9" y="29"/>
                      <a:pt x="71" y="27"/>
                      <a:pt x="71" y="25"/>
                    </a:cubicBezTo>
                    <a:cubicBezTo>
                      <a:pt x="71" y="17"/>
                      <a:pt x="71" y="17"/>
                      <a:pt x="71" y="17"/>
                    </a:cubicBezTo>
                    <a:cubicBezTo>
                      <a:pt x="78" y="17"/>
                      <a:pt x="78" y="17"/>
                      <a:pt x="78" y="17"/>
                    </a:cubicBezTo>
                    <a:cubicBezTo>
                      <a:pt x="78" y="37"/>
                      <a:pt x="78" y="37"/>
                      <a:pt x="78" y="37"/>
                    </a:cubicBezTo>
                    <a:cubicBezTo>
                      <a:pt x="66" y="37"/>
                      <a:pt x="66" y="37"/>
                      <a:pt x="66" y="3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</p:grpSp>
        <p:grpSp>
          <p:nvGrpSpPr>
            <p:cNvPr id="10" name="Group 253">
              <a:extLst>
                <a:ext uri="{FF2B5EF4-FFF2-40B4-BE49-F238E27FC236}">
                  <a16:creationId xmlns:a16="http://schemas.microsoft.com/office/drawing/2014/main" id="{E9275D42-0931-ED07-9C8B-BA897A6BF0D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41226" y="2035417"/>
              <a:ext cx="783338" cy="684000"/>
              <a:chOff x="5174" y="2573"/>
              <a:chExt cx="276" cy="241"/>
            </a:xfrm>
          </p:grpSpPr>
          <p:sp>
            <p:nvSpPr>
              <p:cNvPr id="14" name="AutoShape 252">
                <a:extLst>
                  <a:ext uri="{FF2B5EF4-FFF2-40B4-BE49-F238E27FC236}">
                    <a16:creationId xmlns:a16="http://schemas.microsoft.com/office/drawing/2014/main" id="{F0C2213F-C1ED-DA41-EF3A-9E0D2E3BCC14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174" y="2573"/>
                <a:ext cx="276" cy="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  <p:sp>
            <p:nvSpPr>
              <p:cNvPr id="15" name="Freeform 254">
                <a:extLst>
                  <a:ext uri="{FF2B5EF4-FFF2-40B4-BE49-F238E27FC236}">
                    <a16:creationId xmlns:a16="http://schemas.microsoft.com/office/drawing/2014/main" id="{9508DE81-0E92-7004-F527-0F2A9CD47D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" y="2575"/>
                <a:ext cx="274" cy="239"/>
              </a:xfrm>
              <a:custGeom>
                <a:avLst/>
                <a:gdLst>
                  <a:gd name="T0" fmla="*/ 110 w 113"/>
                  <a:gd name="T1" fmla="*/ 92 h 98"/>
                  <a:gd name="T2" fmla="*/ 6 w 113"/>
                  <a:gd name="T3" fmla="*/ 92 h 98"/>
                  <a:gd name="T4" fmla="*/ 6 w 113"/>
                  <a:gd name="T5" fmla="*/ 3 h 98"/>
                  <a:gd name="T6" fmla="*/ 3 w 113"/>
                  <a:gd name="T7" fmla="*/ 0 h 98"/>
                  <a:gd name="T8" fmla="*/ 0 w 113"/>
                  <a:gd name="T9" fmla="*/ 3 h 98"/>
                  <a:gd name="T10" fmla="*/ 0 w 113"/>
                  <a:gd name="T11" fmla="*/ 95 h 98"/>
                  <a:gd name="T12" fmla="*/ 0 w 113"/>
                  <a:gd name="T13" fmla="*/ 95 h 98"/>
                  <a:gd name="T14" fmla="*/ 3 w 113"/>
                  <a:gd name="T15" fmla="*/ 98 h 98"/>
                  <a:gd name="T16" fmla="*/ 110 w 113"/>
                  <a:gd name="T17" fmla="*/ 98 h 98"/>
                  <a:gd name="T18" fmla="*/ 113 w 113"/>
                  <a:gd name="T19" fmla="*/ 95 h 98"/>
                  <a:gd name="T20" fmla="*/ 110 w 113"/>
                  <a:gd name="T21" fmla="*/ 92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3" h="98">
                    <a:moveTo>
                      <a:pt x="110" y="92"/>
                    </a:moveTo>
                    <a:cubicBezTo>
                      <a:pt x="6" y="92"/>
                      <a:pt x="6" y="92"/>
                      <a:pt x="6" y="9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1"/>
                      <a:pt x="5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7"/>
                      <a:pt x="2" y="98"/>
                      <a:pt x="3" y="98"/>
                    </a:cubicBezTo>
                    <a:cubicBezTo>
                      <a:pt x="110" y="98"/>
                      <a:pt x="110" y="98"/>
                      <a:pt x="110" y="98"/>
                    </a:cubicBezTo>
                    <a:cubicBezTo>
                      <a:pt x="111" y="98"/>
                      <a:pt x="113" y="97"/>
                      <a:pt x="113" y="95"/>
                    </a:cubicBezTo>
                    <a:cubicBezTo>
                      <a:pt x="113" y="94"/>
                      <a:pt x="111" y="92"/>
                      <a:pt x="110" y="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  <p:sp>
            <p:nvSpPr>
              <p:cNvPr id="16" name="Freeform 255">
                <a:extLst>
                  <a:ext uri="{FF2B5EF4-FFF2-40B4-BE49-F238E27FC236}">
                    <a16:creationId xmlns:a16="http://schemas.microsoft.com/office/drawing/2014/main" id="{194DC43A-4E2E-C264-AD5E-A0048E5130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8" y="2614"/>
                <a:ext cx="238" cy="147"/>
              </a:xfrm>
              <a:custGeom>
                <a:avLst/>
                <a:gdLst>
                  <a:gd name="T0" fmla="*/ 5 w 98"/>
                  <a:gd name="T1" fmla="*/ 58 h 60"/>
                  <a:gd name="T2" fmla="*/ 5 w 98"/>
                  <a:gd name="T3" fmla="*/ 59 h 60"/>
                  <a:gd name="T4" fmla="*/ 13 w 98"/>
                  <a:gd name="T5" fmla="*/ 60 h 60"/>
                  <a:gd name="T6" fmla="*/ 13 w 98"/>
                  <a:gd name="T7" fmla="*/ 60 h 60"/>
                  <a:gd name="T8" fmla="*/ 19 w 98"/>
                  <a:gd name="T9" fmla="*/ 55 h 60"/>
                  <a:gd name="T10" fmla="*/ 19 w 98"/>
                  <a:gd name="T11" fmla="*/ 55 h 60"/>
                  <a:gd name="T12" fmla="*/ 20 w 98"/>
                  <a:gd name="T13" fmla="*/ 47 h 60"/>
                  <a:gd name="T14" fmla="*/ 20 w 98"/>
                  <a:gd name="T15" fmla="*/ 46 h 60"/>
                  <a:gd name="T16" fmla="*/ 37 w 98"/>
                  <a:gd name="T17" fmla="*/ 29 h 60"/>
                  <a:gd name="T18" fmla="*/ 43 w 98"/>
                  <a:gd name="T19" fmla="*/ 30 h 60"/>
                  <a:gd name="T20" fmla="*/ 44 w 98"/>
                  <a:gd name="T21" fmla="*/ 29 h 60"/>
                  <a:gd name="T22" fmla="*/ 50 w 98"/>
                  <a:gd name="T23" fmla="*/ 36 h 60"/>
                  <a:gd name="T24" fmla="*/ 50 w 98"/>
                  <a:gd name="T25" fmla="*/ 42 h 60"/>
                  <a:gd name="T26" fmla="*/ 55 w 98"/>
                  <a:gd name="T27" fmla="*/ 48 h 60"/>
                  <a:gd name="T28" fmla="*/ 55 w 98"/>
                  <a:gd name="T29" fmla="*/ 48 h 60"/>
                  <a:gd name="T30" fmla="*/ 62 w 98"/>
                  <a:gd name="T31" fmla="*/ 49 h 60"/>
                  <a:gd name="T32" fmla="*/ 62 w 98"/>
                  <a:gd name="T33" fmla="*/ 49 h 60"/>
                  <a:gd name="T34" fmla="*/ 69 w 98"/>
                  <a:gd name="T35" fmla="*/ 44 h 60"/>
                  <a:gd name="T36" fmla="*/ 69 w 98"/>
                  <a:gd name="T37" fmla="*/ 44 h 60"/>
                  <a:gd name="T38" fmla="*/ 70 w 98"/>
                  <a:gd name="T39" fmla="*/ 36 h 60"/>
                  <a:gd name="T40" fmla="*/ 69 w 98"/>
                  <a:gd name="T41" fmla="*/ 36 h 60"/>
                  <a:gd name="T42" fmla="*/ 85 w 98"/>
                  <a:gd name="T43" fmla="*/ 21 h 60"/>
                  <a:gd name="T44" fmla="*/ 91 w 98"/>
                  <a:gd name="T45" fmla="*/ 21 h 60"/>
                  <a:gd name="T46" fmla="*/ 97 w 98"/>
                  <a:gd name="T47" fmla="*/ 16 h 60"/>
                  <a:gd name="T48" fmla="*/ 97 w 98"/>
                  <a:gd name="T49" fmla="*/ 16 h 60"/>
                  <a:gd name="T50" fmla="*/ 98 w 98"/>
                  <a:gd name="T51" fmla="*/ 8 h 60"/>
                  <a:gd name="T52" fmla="*/ 93 w 98"/>
                  <a:gd name="T53" fmla="*/ 2 h 60"/>
                  <a:gd name="T54" fmla="*/ 93 w 98"/>
                  <a:gd name="T55" fmla="*/ 2 h 60"/>
                  <a:gd name="T56" fmla="*/ 93 w 98"/>
                  <a:gd name="T57" fmla="*/ 2 h 60"/>
                  <a:gd name="T58" fmla="*/ 85 w 98"/>
                  <a:gd name="T59" fmla="*/ 1 h 60"/>
                  <a:gd name="T60" fmla="*/ 79 w 98"/>
                  <a:gd name="T61" fmla="*/ 6 h 60"/>
                  <a:gd name="T62" fmla="*/ 78 w 98"/>
                  <a:gd name="T63" fmla="*/ 14 h 60"/>
                  <a:gd name="T64" fmla="*/ 78 w 98"/>
                  <a:gd name="T65" fmla="*/ 14 h 60"/>
                  <a:gd name="T66" fmla="*/ 78 w 98"/>
                  <a:gd name="T67" fmla="*/ 14 h 60"/>
                  <a:gd name="T68" fmla="*/ 63 w 98"/>
                  <a:gd name="T69" fmla="*/ 29 h 60"/>
                  <a:gd name="T70" fmla="*/ 57 w 98"/>
                  <a:gd name="T71" fmla="*/ 29 h 60"/>
                  <a:gd name="T72" fmla="*/ 57 w 98"/>
                  <a:gd name="T73" fmla="*/ 29 h 60"/>
                  <a:gd name="T74" fmla="*/ 56 w 98"/>
                  <a:gd name="T75" fmla="*/ 29 h 60"/>
                  <a:gd name="T76" fmla="*/ 50 w 98"/>
                  <a:gd name="T77" fmla="*/ 23 h 60"/>
                  <a:gd name="T78" fmla="*/ 50 w 98"/>
                  <a:gd name="T79" fmla="*/ 17 h 60"/>
                  <a:gd name="T80" fmla="*/ 45 w 98"/>
                  <a:gd name="T81" fmla="*/ 11 h 60"/>
                  <a:gd name="T82" fmla="*/ 38 w 98"/>
                  <a:gd name="T83" fmla="*/ 10 h 60"/>
                  <a:gd name="T84" fmla="*/ 32 w 98"/>
                  <a:gd name="T85" fmla="*/ 15 h 60"/>
                  <a:gd name="T86" fmla="*/ 31 w 98"/>
                  <a:gd name="T87" fmla="*/ 22 h 60"/>
                  <a:gd name="T88" fmla="*/ 31 w 98"/>
                  <a:gd name="T89" fmla="*/ 23 h 60"/>
                  <a:gd name="T90" fmla="*/ 14 w 98"/>
                  <a:gd name="T91" fmla="*/ 40 h 60"/>
                  <a:gd name="T92" fmla="*/ 8 w 98"/>
                  <a:gd name="T93" fmla="*/ 40 h 60"/>
                  <a:gd name="T94" fmla="*/ 8 w 98"/>
                  <a:gd name="T95" fmla="*/ 40 h 60"/>
                  <a:gd name="T96" fmla="*/ 2 w 98"/>
                  <a:gd name="T97" fmla="*/ 45 h 60"/>
                  <a:gd name="T98" fmla="*/ 1 w 98"/>
                  <a:gd name="T99" fmla="*/ 52 h 60"/>
                  <a:gd name="T100" fmla="*/ 5 w 98"/>
                  <a:gd name="T101" fmla="*/ 58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8" h="60">
                    <a:moveTo>
                      <a:pt x="5" y="58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8" y="60"/>
                      <a:pt x="10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6" y="59"/>
                      <a:pt x="18" y="57"/>
                      <a:pt x="19" y="55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21" y="52"/>
                      <a:pt x="21" y="50"/>
                      <a:pt x="20" y="47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9" y="30"/>
                      <a:pt x="41" y="30"/>
                      <a:pt x="43" y="30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49" y="38"/>
                      <a:pt x="49" y="40"/>
                      <a:pt x="50" y="42"/>
                    </a:cubicBezTo>
                    <a:cubicBezTo>
                      <a:pt x="51" y="44"/>
                      <a:pt x="52" y="46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7" y="49"/>
                      <a:pt x="60" y="50"/>
                      <a:pt x="62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5" y="48"/>
                      <a:pt x="67" y="47"/>
                      <a:pt x="69" y="44"/>
                    </a:cubicBezTo>
                    <a:cubicBezTo>
                      <a:pt x="69" y="44"/>
                      <a:pt x="69" y="44"/>
                      <a:pt x="69" y="44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85" y="21"/>
                      <a:pt x="85" y="21"/>
                      <a:pt x="85" y="21"/>
                    </a:cubicBezTo>
                    <a:cubicBezTo>
                      <a:pt x="87" y="21"/>
                      <a:pt x="89" y="21"/>
                      <a:pt x="91" y="21"/>
                    </a:cubicBezTo>
                    <a:cubicBezTo>
                      <a:pt x="93" y="20"/>
                      <a:pt x="95" y="18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8" y="14"/>
                      <a:pt x="98" y="11"/>
                      <a:pt x="98" y="8"/>
                    </a:cubicBezTo>
                    <a:cubicBezTo>
                      <a:pt x="97" y="6"/>
                      <a:pt x="95" y="4"/>
                      <a:pt x="93" y="2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1" y="1"/>
                      <a:pt x="88" y="0"/>
                      <a:pt x="85" y="1"/>
                    </a:cubicBezTo>
                    <a:cubicBezTo>
                      <a:pt x="83" y="2"/>
                      <a:pt x="80" y="3"/>
                      <a:pt x="79" y="6"/>
                    </a:cubicBezTo>
                    <a:cubicBezTo>
                      <a:pt x="78" y="8"/>
                      <a:pt x="77" y="11"/>
                      <a:pt x="78" y="14"/>
                    </a:cubicBezTo>
                    <a:cubicBezTo>
                      <a:pt x="78" y="14"/>
                      <a:pt x="78" y="14"/>
                      <a:pt x="78" y="14"/>
                    </a:cubicBezTo>
                    <a:cubicBezTo>
                      <a:pt x="78" y="14"/>
                      <a:pt x="78" y="14"/>
                      <a:pt x="78" y="14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1" y="29"/>
                      <a:pt x="59" y="29"/>
                      <a:pt x="57" y="29"/>
                    </a:cubicBezTo>
                    <a:cubicBezTo>
                      <a:pt x="57" y="29"/>
                      <a:pt x="57" y="29"/>
                      <a:pt x="57" y="29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51" y="21"/>
                      <a:pt x="51" y="19"/>
                      <a:pt x="50" y="17"/>
                    </a:cubicBezTo>
                    <a:cubicBezTo>
                      <a:pt x="50" y="15"/>
                      <a:pt x="48" y="12"/>
                      <a:pt x="45" y="11"/>
                    </a:cubicBezTo>
                    <a:cubicBezTo>
                      <a:pt x="43" y="9"/>
                      <a:pt x="40" y="9"/>
                      <a:pt x="38" y="10"/>
                    </a:cubicBezTo>
                    <a:cubicBezTo>
                      <a:pt x="35" y="10"/>
                      <a:pt x="33" y="12"/>
                      <a:pt x="32" y="15"/>
                    </a:cubicBezTo>
                    <a:cubicBezTo>
                      <a:pt x="30" y="17"/>
                      <a:pt x="30" y="20"/>
                      <a:pt x="31" y="22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2" y="39"/>
                      <a:pt x="10" y="39"/>
                      <a:pt x="8" y="40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5" y="41"/>
                      <a:pt x="3" y="42"/>
                      <a:pt x="2" y="45"/>
                    </a:cubicBezTo>
                    <a:cubicBezTo>
                      <a:pt x="0" y="47"/>
                      <a:pt x="0" y="50"/>
                      <a:pt x="1" y="52"/>
                    </a:cubicBezTo>
                    <a:cubicBezTo>
                      <a:pt x="1" y="55"/>
                      <a:pt x="3" y="57"/>
                      <a:pt x="5" y="5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</p:grpSp>
        <p:grpSp>
          <p:nvGrpSpPr>
            <p:cNvPr id="11" name="Group 124">
              <a:extLst>
                <a:ext uri="{FF2B5EF4-FFF2-40B4-BE49-F238E27FC236}">
                  <a16:creationId xmlns:a16="http://schemas.microsoft.com/office/drawing/2014/main" id="{4EC80C38-8C47-1EE4-81E8-770C9219661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88763" y="1866192"/>
              <a:ext cx="889569" cy="1022451"/>
              <a:chOff x="6115" y="1575"/>
              <a:chExt cx="241" cy="277"/>
            </a:xfrm>
          </p:grpSpPr>
          <p:sp>
            <p:nvSpPr>
              <p:cNvPr id="12" name="AutoShape 123">
                <a:extLst>
                  <a:ext uri="{FF2B5EF4-FFF2-40B4-BE49-F238E27FC236}">
                    <a16:creationId xmlns:a16="http://schemas.microsoft.com/office/drawing/2014/main" id="{0CF57008-BBF0-D293-EF2A-D1C702D526E5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6115" y="1575"/>
                <a:ext cx="241" cy="2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  <p:sp>
            <p:nvSpPr>
              <p:cNvPr id="13" name="Freeform 125">
                <a:extLst>
                  <a:ext uri="{FF2B5EF4-FFF2-40B4-BE49-F238E27FC236}">
                    <a16:creationId xmlns:a16="http://schemas.microsoft.com/office/drawing/2014/main" id="{6A5D5A2F-B050-7690-B864-2D473CBCC5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121" y="1593"/>
                <a:ext cx="213" cy="234"/>
              </a:xfrm>
              <a:custGeom>
                <a:avLst/>
                <a:gdLst>
                  <a:gd name="T0" fmla="*/ 79 w 98"/>
                  <a:gd name="T1" fmla="*/ 0 h 112"/>
                  <a:gd name="T2" fmla="*/ 59 w 98"/>
                  <a:gd name="T3" fmla="*/ 19 h 112"/>
                  <a:gd name="T4" fmla="*/ 60 w 98"/>
                  <a:gd name="T5" fmla="*/ 23 h 112"/>
                  <a:gd name="T6" fmla="*/ 31 w 98"/>
                  <a:gd name="T7" fmla="*/ 41 h 112"/>
                  <a:gd name="T8" fmla="*/ 19 w 98"/>
                  <a:gd name="T9" fmla="*/ 37 h 112"/>
                  <a:gd name="T10" fmla="*/ 0 w 98"/>
                  <a:gd name="T11" fmla="*/ 56 h 112"/>
                  <a:gd name="T12" fmla="*/ 19 w 98"/>
                  <a:gd name="T13" fmla="*/ 76 h 112"/>
                  <a:gd name="T14" fmla="*/ 31 w 98"/>
                  <a:gd name="T15" fmla="*/ 72 h 112"/>
                  <a:gd name="T16" fmla="*/ 60 w 98"/>
                  <a:gd name="T17" fmla="*/ 90 h 112"/>
                  <a:gd name="T18" fmla="*/ 59 w 98"/>
                  <a:gd name="T19" fmla="*/ 93 h 112"/>
                  <a:gd name="T20" fmla="*/ 79 w 98"/>
                  <a:gd name="T21" fmla="*/ 112 h 112"/>
                  <a:gd name="T22" fmla="*/ 98 w 98"/>
                  <a:gd name="T23" fmla="*/ 93 h 112"/>
                  <a:gd name="T24" fmla="*/ 79 w 98"/>
                  <a:gd name="T25" fmla="*/ 74 h 112"/>
                  <a:gd name="T26" fmla="*/ 67 w 98"/>
                  <a:gd name="T27" fmla="*/ 78 h 112"/>
                  <a:gd name="T28" fmla="*/ 38 w 98"/>
                  <a:gd name="T29" fmla="*/ 60 h 112"/>
                  <a:gd name="T30" fmla="*/ 38 w 98"/>
                  <a:gd name="T31" fmla="*/ 56 h 112"/>
                  <a:gd name="T32" fmla="*/ 38 w 98"/>
                  <a:gd name="T33" fmla="*/ 53 h 112"/>
                  <a:gd name="T34" fmla="*/ 67 w 98"/>
                  <a:gd name="T35" fmla="*/ 35 h 112"/>
                  <a:gd name="T36" fmla="*/ 79 w 98"/>
                  <a:gd name="T37" fmla="*/ 39 h 112"/>
                  <a:gd name="T38" fmla="*/ 98 w 98"/>
                  <a:gd name="T39" fmla="*/ 19 h 112"/>
                  <a:gd name="T40" fmla="*/ 79 w 98"/>
                  <a:gd name="T4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8" h="112">
                    <a:moveTo>
                      <a:pt x="79" y="0"/>
                    </a:moveTo>
                    <a:cubicBezTo>
                      <a:pt x="68" y="0"/>
                      <a:pt x="59" y="9"/>
                      <a:pt x="59" y="19"/>
                    </a:cubicBezTo>
                    <a:cubicBezTo>
                      <a:pt x="59" y="21"/>
                      <a:pt x="59" y="22"/>
                      <a:pt x="60" y="23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27" y="38"/>
                      <a:pt x="23" y="37"/>
                      <a:pt x="19" y="37"/>
                    </a:cubicBezTo>
                    <a:cubicBezTo>
                      <a:pt x="8" y="37"/>
                      <a:pt x="0" y="46"/>
                      <a:pt x="0" y="56"/>
                    </a:cubicBezTo>
                    <a:cubicBezTo>
                      <a:pt x="0" y="67"/>
                      <a:pt x="8" y="76"/>
                      <a:pt x="19" y="76"/>
                    </a:cubicBezTo>
                    <a:cubicBezTo>
                      <a:pt x="23" y="76"/>
                      <a:pt x="27" y="74"/>
                      <a:pt x="31" y="72"/>
                    </a:cubicBezTo>
                    <a:cubicBezTo>
                      <a:pt x="60" y="90"/>
                      <a:pt x="60" y="90"/>
                      <a:pt x="60" y="90"/>
                    </a:cubicBezTo>
                    <a:cubicBezTo>
                      <a:pt x="59" y="91"/>
                      <a:pt x="59" y="92"/>
                      <a:pt x="59" y="93"/>
                    </a:cubicBezTo>
                    <a:cubicBezTo>
                      <a:pt x="59" y="104"/>
                      <a:pt x="68" y="112"/>
                      <a:pt x="79" y="112"/>
                    </a:cubicBezTo>
                    <a:cubicBezTo>
                      <a:pt x="89" y="112"/>
                      <a:pt x="98" y="104"/>
                      <a:pt x="98" y="93"/>
                    </a:cubicBezTo>
                    <a:cubicBezTo>
                      <a:pt x="98" y="82"/>
                      <a:pt x="89" y="74"/>
                      <a:pt x="79" y="74"/>
                    </a:cubicBezTo>
                    <a:cubicBezTo>
                      <a:pt x="74" y="74"/>
                      <a:pt x="70" y="75"/>
                      <a:pt x="67" y="78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9"/>
                      <a:pt x="38" y="57"/>
                      <a:pt x="38" y="56"/>
                    </a:cubicBezTo>
                    <a:cubicBezTo>
                      <a:pt x="38" y="55"/>
                      <a:pt x="38" y="54"/>
                      <a:pt x="38" y="53"/>
                    </a:cubicBezTo>
                    <a:cubicBezTo>
                      <a:pt x="67" y="35"/>
                      <a:pt x="67" y="35"/>
                      <a:pt x="67" y="35"/>
                    </a:cubicBezTo>
                    <a:cubicBezTo>
                      <a:pt x="70" y="37"/>
                      <a:pt x="74" y="39"/>
                      <a:pt x="79" y="39"/>
                    </a:cubicBezTo>
                    <a:cubicBezTo>
                      <a:pt x="89" y="39"/>
                      <a:pt x="98" y="30"/>
                      <a:pt x="98" y="19"/>
                    </a:cubicBezTo>
                    <a:cubicBezTo>
                      <a:pt x="98" y="9"/>
                      <a:pt x="89" y="0"/>
                      <a:pt x="7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</p:grp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864EC7F-2E53-C498-031D-25D47CC1D5AD}"/>
              </a:ext>
            </a:extLst>
          </p:cNvPr>
          <p:cNvSpPr/>
          <p:nvPr/>
        </p:nvSpPr>
        <p:spPr>
          <a:xfrm>
            <a:off x="263472" y="1275907"/>
            <a:ext cx="2987238" cy="4444409"/>
          </a:xfrm>
          <a:prstGeom prst="rect">
            <a:avLst/>
          </a:prstGeom>
          <a:solidFill>
            <a:srgbClr val="F2F2F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7EA2928-E118-A253-784D-658420541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5D20-90C6-47BB-A188-49E443ACD015}" type="slidenum">
              <a:rPr lang="hu-HU" smtClean="0">
                <a:latin typeface="Avenir Light" panose="020B0402020203020204" pitchFamily="34" charset="77"/>
              </a:rPr>
              <a:pPr/>
              <a:t>5</a:t>
            </a:fld>
            <a:endParaRPr lang="hu-HU">
              <a:latin typeface="Avenir Light" panose="020B0402020203020204" pitchFamily="34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A5DD7A-75F9-8585-693F-83AD2DB70844}"/>
              </a:ext>
            </a:extLst>
          </p:cNvPr>
          <p:cNvSpPr/>
          <p:nvPr/>
        </p:nvSpPr>
        <p:spPr>
          <a:xfrm>
            <a:off x="6017690" y="1275907"/>
            <a:ext cx="6174310" cy="4444409"/>
          </a:xfrm>
          <a:prstGeom prst="rect">
            <a:avLst/>
          </a:prstGeom>
          <a:solidFill>
            <a:srgbClr val="F2F2F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B3B0A5F-6FF4-74E8-3B1E-47CCFAEB9A00}"/>
              </a:ext>
            </a:extLst>
          </p:cNvPr>
          <p:cNvSpPr/>
          <p:nvPr/>
        </p:nvSpPr>
        <p:spPr>
          <a:xfrm>
            <a:off x="12325350" y="0"/>
            <a:ext cx="1924050" cy="11811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/>
              <a:t>Peter</a:t>
            </a:r>
          </a:p>
        </p:txBody>
      </p:sp>
    </p:spTree>
    <p:extLst>
      <p:ext uri="{BB962C8B-B14F-4D97-AF65-F5344CB8AC3E}">
        <p14:creationId xmlns:p14="http://schemas.microsoft.com/office/powerpoint/2010/main" val="1633113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67C0F-9E8B-9FAC-D328-4A7BB9F41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>
                <a:solidFill>
                  <a:srgbClr val="7F7F7F"/>
                </a:solidFill>
              </a:rPr>
              <a:t>Our project work relies on a complex KNIME workflow that reads, cleans, aggregates and analyses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B573F8-B7D4-C367-718B-6A221A2D9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5D20-90C6-47BB-A188-49E443ACD015}" type="slidenum">
              <a:rPr lang="hu-HU" smtClean="0"/>
              <a:pPr/>
              <a:t>6</a:t>
            </a:fld>
            <a:endParaRPr lang="hu-HU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DA1B851A-A48F-C427-B1A2-D4936EAECAF2}"/>
              </a:ext>
            </a:extLst>
          </p:cNvPr>
          <p:cNvSpPr/>
          <p:nvPr/>
        </p:nvSpPr>
        <p:spPr>
          <a:xfrm rot="16200000">
            <a:off x="946549" y="4171189"/>
            <a:ext cx="434903" cy="2138202"/>
          </a:xfrm>
          <a:prstGeom prst="leftBrace">
            <a:avLst/>
          </a:prstGeom>
          <a:ln w="28575">
            <a:solidFill>
              <a:srgbClr val="01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A05B3C6-84A2-63CE-278C-6E0DC64CEA0A}"/>
              </a:ext>
            </a:extLst>
          </p:cNvPr>
          <p:cNvSpPr/>
          <p:nvPr/>
        </p:nvSpPr>
        <p:spPr>
          <a:xfrm rot="16200000">
            <a:off x="4719905" y="4400694"/>
            <a:ext cx="434907" cy="1669589"/>
          </a:xfrm>
          <a:prstGeom prst="leftBrace">
            <a:avLst/>
          </a:prstGeom>
          <a:ln w="28575">
            <a:solidFill>
              <a:srgbClr val="01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3581D8DF-0A09-A4ED-F683-DCD0646992E9}"/>
              </a:ext>
            </a:extLst>
          </p:cNvPr>
          <p:cNvSpPr/>
          <p:nvPr/>
        </p:nvSpPr>
        <p:spPr>
          <a:xfrm rot="16200000">
            <a:off x="2856246" y="4468706"/>
            <a:ext cx="434905" cy="1533568"/>
          </a:xfrm>
          <a:prstGeom prst="leftBrace">
            <a:avLst/>
          </a:prstGeom>
          <a:ln w="28575">
            <a:solidFill>
              <a:srgbClr val="01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2BC268-2E55-15B0-79AB-37D6BEA5E9A7}"/>
              </a:ext>
            </a:extLst>
          </p:cNvPr>
          <p:cNvSpPr/>
          <p:nvPr/>
        </p:nvSpPr>
        <p:spPr>
          <a:xfrm>
            <a:off x="-22130" y="5337170"/>
            <a:ext cx="2302100" cy="434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>
                <a:solidFill>
                  <a:srgbClr val="01A9D6"/>
                </a:solidFill>
                <a:latin typeface="Avenir Book" panose="02000503020000020003" pitchFamily="2" charset="0"/>
              </a:rPr>
              <a:t>Data processing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500FD4-D7AB-C65C-AE0D-FD8098BAC7E4}"/>
              </a:ext>
            </a:extLst>
          </p:cNvPr>
          <p:cNvSpPr/>
          <p:nvPr/>
        </p:nvSpPr>
        <p:spPr>
          <a:xfrm>
            <a:off x="1853174" y="5334263"/>
            <a:ext cx="2441048" cy="434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>
                <a:solidFill>
                  <a:srgbClr val="01A9D6"/>
                </a:solidFill>
                <a:latin typeface="Avenir Book" panose="02000503020000020003" pitchFamily="2" charset="0"/>
              </a:rPr>
              <a:t>Data cleaning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C74BE4-3FAF-7CAF-8A05-A10E6A908596}"/>
              </a:ext>
            </a:extLst>
          </p:cNvPr>
          <p:cNvSpPr/>
          <p:nvPr/>
        </p:nvSpPr>
        <p:spPr>
          <a:xfrm>
            <a:off x="3716834" y="5360138"/>
            <a:ext cx="2441048" cy="434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>
                <a:solidFill>
                  <a:srgbClr val="01A9D6"/>
                </a:solidFill>
                <a:latin typeface="Avenir Book" panose="02000503020000020003" pitchFamily="2" charset="0"/>
              </a:rPr>
              <a:t>API Calling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BB6E250B-506A-E2EC-BFC4-64B129E8D21D}"/>
              </a:ext>
            </a:extLst>
          </p:cNvPr>
          <p:cNvSpPr/>
          <p:nvPr/>
        </p:nvSpPr>
        <p:spPr>
          <a:xfrm rot="16200000">
            <a:off x="6711430" y="4210698"/>
            <a:ext cx="434907" cy="2035789"/>
          </a:xfrm>
          <a:prstGeom prst="leftBrace">
            <a:avLst/>
          </a:prstGeom>
          <a:ln w="28575">
            <a:solidFill>
              <a:srgbClr val="01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153818-C503-2D14-0C48-C56563B3FB09}"/>
              </a:ext>
            </a:extLst>
          </p:cNvPr>
          <p:cNvSpPr/>
          <p:nvPr/>
        </p:nvSpPr>
        <p:spPr>
          <a:xfrm>
            <a:off x="5637310" y="5423743"/>
            <a:ext cx="2441048" cy="434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>
                <a:solidFill>
                  <a:srgbClr val="01A9D6"/>
                </a:solidFill>
                <a:latin typeface="Avenir Book" panose="02000503020000020003" pitchFamily="2" charset="0"/>
              </a:rPr>
              <a:t>Data cleaning</a:t>
            </a:r>
            <a:r>
              <a:rPr lang="hu-HU" sz="1600">
                <a:solidFill>
                  <a:srgbClr val="01A9D6"/>
                </a:solidFill>
                <a:latin typeface="Avenir Book" panose="02000503020000020003" pitchFamily="2" charset="0"/>
              </a:rPr>
              <a:t> #2</a:t>
            </a:r>
            <a:endParaRPr lang="en-AU" sz="1600">
              <a:solidFill>
                <a:srgbClr val="01A9D6"/>
              </a:solidFill>
              <a:latin typeface="Avenir Book" panose="02000503020000020003" pitchFamily="2" charset="0"/>
            </a:endParaRP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C2EB107A-DA65-FBBE-373D-A3699F57CA32}"/>
              </a:ext>
            </a:extLst>
          </p:cNvPr>
          <p:cNvSpPr/>
          <p:nvPr/>
        </p:nvSpPr>
        <p:spPr>
          <a:xfrm rot="16200000">
            <a:off x="9087805" y="4014964"/>
            <a:ext cx="434907" cy="2441047"/>
          </a:xfrm>
          <a:prstGeom prst="leftBrace">
            <a:avLst/>
          </a:prstGeom>
          <a:ln w="28575">
            <a:solidFill>
              <a:srgbClr val="01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4D7D13-AAD2-4E4C-C11B-310BA97DEE4B}"/>
              </a:ext>
            </a:extLst>
          </p:cNvPr>
          <p:cNvSpPr/>
          <p:nvPr/>
        </p:nvSpPr>
        <p:spPr>
          <a:xfrm>
            <a:off x="8087143" y="5430641"/>
            <a:ext cx="2441048" cy="434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err="1">
                <a:solidFill>
                  <a:srgbClr val="01A9D6"/>
                </a:solidFill>
                <a:latin typeface="Avenir Book" panose="02000503020000020003" pitchFamily="2" charset="0"/>
              </a:rPr>
              <a:t>Load</a:t>
            </a:r>
            <a:r>
              <a:rPr lang="hu-HU" sz="1600">
                <a:solidFill>
                  <a:srgbClr val="01A9D6"/>
                </a:solidFill>
                <a:latin typeface="Avenir Book" panose="02000503020000020003" pitchFamily="2" charset="0"/>
              </a:rPr>
              <a:t> </a:t>
            </a:r>
            <a:r>
              <a:rPr lang="hu-HU" sz="1600" err="1">
                <a:solidFill>
                  <a:srgbClr val="01A9D6"/>
                </a:solidFill>
                <a:latin typeface="Avenir Book" panose="02000503020000020003" pitchFamily="2" charset="0"/>
              </a:rPr>
              <a:t>to</a:t>
            </a:r>
            <a:r>
              <a:rPr lang="hu-HU" sz="1600">
                <a:solidFill>
                  <a:srgbClr val="01A9D6"/>
                </a:solidFill>
                <a:latin typeface="Avenir Book" panose="02000503020000020003" pitchFamily="2" charset="0"/>
              </a:rPr>
              <a:t> Neo4j DB</a:t>
            </a:r>
            <a:endParaRPr lang="en-AU" sz="1600">
              <a:solidFill>
                <a:srgbClr val="01A9D6"/>
              </a:solidFill>
              <a:latin typeface="Avenir Book" panose="02000503020000020003" pitchFamily="2" charset="0"/>
            </a:endParaRP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7A91214F-9DAD-E79F-373C-C3D8E0F54060}"/>
              </a:ext>
            </a:extLst>
          </p:cNvPr>
          <p:cNvSpPr/>
          <p:nvPr/>
        </p:nvSpPr>
        <p:spPr>
          <a:xfrm rot="16200000">
            <a:off x="11188459" y="4521160"/>
            <a:ext cx="434907" cy="1414865"/>
          </a:xfrm>
          <a:prstGeom prst="leftBrace">
            <a:avLst/>
          </a:prstGeom>
          <a:ln w="28575">
            <a:solidFill>
              <a:srgbClr val="01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7FF798-0AB8-0D5A-5A9A-A24FFD388F2B}"/>
              </a:ext>
            </a:extLst>
          </p:cNvPr>
          <p:cNvSpPr/>
          <p:nvPr/>
        </p:nvSpPr>
        <p:spPr>
          <a:xfrm>
            <a:off x="10741963" y="5423742"/>
            <a:ext cx="1327897" cy="434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err="1">
                <a:solidFill>
                  <a:srgbClr val="01A9D6"/>
                </a:solidFill>
                <a:latin typeface="Avenir Book" panose="02000503020000020003" pitchFamily="2" charset="0"/>
              </a:rPr>
              <a:t>Analytics</a:t>
            </a:r>
            <a:endParaRPr lang="en-AU" sz="1600">
              <a:solidFill>
                <a:srgbClr val="01A9D6"/>
              </a:solidFill>
              <a:latin typeface="Avenir Book" panose="02000503020000020003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01EA0BB-E0DF-BAB0-AF3C-0A9174935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003131"/>
            <a:ext cx="12192000" cy="28517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DB1552-F574-3DF7-CCE0-3B54286A08D1}"/>
              </a:ext>
            </a:extLst>
          </p:cNvPr>
          <p:cNvSpPr/>
          <p:nvPr/>
        </p:nvSpPr>
        <p:spPr>
          <a:xfrm>
            <a:off x="12325350" y="0"/>
            <a:ext cx="1924050" cy="11811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/>
              <a:t>Peter</a:t>
            </a:r>
          </a:p>
        </p:txBody>
      </p:sp>
    </p:spTree>
    <p:extLst>
      <p:ext uri="{BB962C8B-B14F-4D97-AF65-F5344CB8AC3E}">
        <p14:creationId xmlns:p14="http://schemas.microsoft.com/office/powerpoint/2010/main" val="2054182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79A94-81E6-0E68-8D75-44ECDA759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D2261-32D4-DA7E-AECF-48DAC185D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>
                <a:solidFill>
                  <a:srgbClr val="7F7F7F"/>
                </a:solidFill>
              </a:rPr>
              <a:t>Each layer of the KNIME workflow has a clearly defined function, intricately interconnected to efficiency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6C9F39-F3B1-4383-4486-870FFBDFC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5D20-90C6-47BB-A188-49E443ACD015}" type="slidenum">
              <a:rPr lang="hu-HU" smtClean="0"/>
              <a:pPr/>
              <a:t>7</a:t>
            </a:fld>
            <a:endParaRPr lang="hu-HU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A67F9E5-85FF-8FB4-DB3D-9CD2FE94AF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495214"/>
              </p:ext>
            </p:extLst>
          </p:nvPr>
        </p:nvGraphicFramePr>
        <p:xfrm>
          <a:off x="277950" y="1435898"/>
          <a:ext cx="11636102" cy="4414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450">
                  <a:extLst>
                    <a:ext uri="{9D8B030D-6E8A-4147-A177-3AD203B41FA5}">
                      <a16:colId xmlns:a16="http://schemas.microsoft.com/office/drawing/2014/main" val="3639744547"/>
                    </a:ext>
                  </a:extLst>
                </a:gridCol>
                <a:gridCol w="2749913">
                  <a:extLst>
                    <a:ext uri="{9D8B030D-6E8A-4147-A177-3AD203B41FA5}">
                      <a16:colId xmlns:a16="http://schemas.microsoft.com/office/drawing/2014/main" val="3689053303"/>
                    </a:ext>
                  </a:extLst>
                </a:gridCol>
                <a:gridCol w="2749913">
                  <a:extLst>
                    <a:ext uri="{9D8B030D-6E8A-4147-A177-3AD203B41FA5}">
                      <a16:colId xmlns:a16="http://schemas.microsoft.com/office/drawing/2014/main" val="2251921133"/>
                    </a:ext>
                  </a:extLst>
                </a:gridCol>
                <a:gridCol w="2749913">
                  <a:extLst>
                    <a:ext uri="{9D8B030D-6E8A-4147-A177-3AD203B41FA5}">
                      <a16:colId xmlns:a16="http://schemas.microsoft.com/office/drawing/2014/main" val="1532016547"/>
                    </a:ext>
                  </a:extLst>
                </a:gridCol>
                <a:gridCol w="2749913">
                  <a:extLst>
                    <a:ext uri="{9D8B030D-6E8A-4147-A177-3AD203B41FA5}">
                      <a16:colId xmlns:a16="http://schemas.microsoft.com/office/drawing/2014/main" val="37358381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endParaRPr lang="en-AU">
                        <a:solidFill>
                          <a:srgbClr val="01A9D6"/>
                        </a:solidFill>
                        <a:latin typeface="Helvetica" pitchFamily="2" charset="0"/>
                      </a:endParaRPr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0402607"/>
                  </a:ext>
                </a:extLst>
              </a:tr>
              <a:tr h="1354222">
                <a:tc>
                  <a:txBody>
                    <a:bodyPr/>
                    <a:lstStyle/>
                    <a:p>
                      <a:pPr algn="ctr"/>
                      <a:r>
                        <a:rPr lang="en-AU" b="1">
                          <a:solidFill>
                            <a:srgbClr val="01A9D6"/>
                          </a:solidFill>
                          <a:latin typeface="Helvetica" pitchFamily="2" charset="0"/>
                        </a:rPr>
                        <a:t>Function</a:t>
                      </a:r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Reading and processing of the </a:t>
                      </a:r>
                      <a:r>
                        <a:rPr lang="en-HU" sz="1600" b="0">
                          <a:solidFill>
                            <a:srgbClr val="7F7F7F"/>
                          </a:solidFill>
                          <a:effectLst/>
                          <a:latin typeface="Avenir Book" panose="02000503020000020003" pitchFamily="2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PainterPalette and </a:t>
                      </a:r>
                      <a:br>
                        <a:rPr lang="en-HU" sz="1600" b="0">
                          <a:solidFill>
                            <a:srgbClr val="7F7F7F"/>
                          </a:solidFill>
                          <a:effectLst/>
                          <a:latin typeface="Avenir Book" panose="02000503020000020003" pitchFamily="2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</a:br>
                      <a:r>
                        <a:rPr lang="hu-HU" sz="1600" b="0">
                          <a:solidFill>
                            <a:srgbClr val="7F7F7F"/>
                          </a:solidFill>
                          <a:effectLst/>
                          <a:latin typeface="Avenir Book" panose="02000503020000020003" pitchFamily="2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HU" sz="1600" b="0">
                          <a:solidFill>
                            <a:srgbClr val="7F7F7F"/>
                          </a:solidFill>
                          <a:effectLst/>
                          <a:latin typeface="Avenir Book" panose="02000503020000020003" pitchFamily="2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flux announcements containing artists and exhibitions</a:t>
                      </a:r>
                      <a:endParaRPr lang="en-AU" sz="1600" b="0">
                        <a:solidFill>
                          <a:srgbClr val="7F7F7F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marL="72000" marR="108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Extensive cleaning and standardization of names to implement the joining of the databases more effectively, resulting more matches</a:t>
                      </a:r>
                    </a:p>
                  </a:txBody>
                  <a:tcPr marL="72000" marR="72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 b="0" kern="1200">
                          <a:solidFill>
                            <a:srgbClr val="7F7F7F"/>
                          </a:solidFill>
                          <a:effectLst/>
                          <a:latin typeface="Avenir Book" panose="020B0604020202020204" charset="0"/>
                          <a:ea typeface="+mn-ea"/>
                          <a:cs typeface="+mn-cs"/>
                        </a:rPr>
                        <a:t>Application of API calls to enrich data with further details of artists (e.g., date and place of birth, c</a:t>
                      </a:r>
                      <a:r>
                        <a:rPr lang="hu-HU" sz="1600" b="0" kern="1200">
                          <a:solidFill>
                            <a:srgbClr val="7F7F7F"/>
                          </a:solidFill>
                          <a:effectLst/>
                          <a:latin typeface="Avenir Book" panose="020B0604020202020204" charset="0"/>
                          <a:ea typeface="+mn-ea"/>
                          <a:cs typeface="+mn-cs"/>
                        </a:rPr>
                        <a:t>itizenship </a:t>
                      </a:r>
                      <a:r>
                        <a:rPr lang="en-AU" sz="1600" b="0" kern="1200">
                          <a:solidFill>
                            <a:srgbClr val="7F7F7F"/>
                          </a:solidFill>
                          <a:effectLst/>
                          <a:latin typeface="Avenir Book" panose="020B0604020202020204" charset="0"/>
                          <a:ea typeface="+mn-ea"/>
                          <a:cs typeface="+mn-cs"/>
                        </a:rPr>
                        <a:t>etc.)</a:t>
                      </a:r>
                      <a:endParaRPr lang="en-GB" sz="1600">
                        <a:effectLst/>
                      </a:endParaRPr>
                    </a:p>
                  </a:txBody>
                  <a:tcPr marL="72000" marR="72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Connecting the KNIME workflow with Neo4j: load data into database, create and </a:t>
                      </a:r>
                      <a:r>
                        <a:rPr lang="en-GB" sz="1600" b="0" err="1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analyze</a:t>
                      </a:r>
                      <a:r>
                        <a:rPr lang="en-GB" sz="1600" b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 network of artists</a:t>
                      </a:r>
                    </a:p>
                  </a:txBody>
                  <a:tcPr marL="72000" marR="72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691413"/>
                  </a:ext>
                </a:extLst>
              </a:tr>
              <a:tr h="1152000">
                <a:tc>
                  <a:txBody>
                    <a:bodyPr/>
                    <a:lstStyle/>
                    <a:p>
                      <a:pPr algn="ctr"/>
                      <a:r>
                        <a:rPr lang="en-AU" b="1">
                          <a:solidFill>
                            <a:srgbClr val="01A9D6"/>
                          </a:solidFill>
                          <a:latin typeface="Helvetica" pitchFamily="2" charset="0"/>
                        </a:rPr>
                        <a:t>Output</a:t>
                      </a:r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Two databases with non-standardized record names and missing values</a:t>
                      </a:r>
                    </a:p>
                  </a:txBody>
                  <a:tcPr marL="72000" marR="10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Joint database of </a:t>
                      </a:r>
                      <a:r>
                        <a:rPr lang="hu-HU" sz="1600" b="0" err="1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exhibitions</a:t>
                      </a:r>
                      <a:r>
                        <a:rPr lang="hu-HU" sz="1600" b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 and </a:t>
                      </a:r>
                      <a:r>
                        <a:rPr lang="en-AU" sz="1600" b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standardized name</a:t>
                      </a:r>
                      <a:r>
                        <a:rPr lang="hu-HU" sz="1600" b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 </a:t>
                      </a:r>
                      <a:r>
                        <a:rPr lang="en-AU" sz="1600" b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artists</a:t>
                      </a:r>
                      <a:r>
                        <a:rPr lang="hu-HU" sz="1600" b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.</a:t>
                      </a:r>
                    </a:p>
                    <a:p>
                      <a:pPr algn="ctr"/>
                      <a:r>
                        <a:rPr lang="hu-HU" sz="1600" b="0" err="1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From</a:t>
                      </a:r>
                      <a:r>
                        <a:rPr lang="hu-HU" sz="1600" b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 1012 </a:t>
                      </a:r>
                      <a:r>
                        <a:rPr lang="hu-HU" sz="1600" b="0" err="1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to</a:t>
                      </a:r>
                      <a:r>
                        <a:rPr lang="hu-HU" sz="1600" b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 1152 </a:t>
                      </a:r>
                      <a:r>
                        <a:rPr lang="hu-HU" sz="1600" b="0" err="1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matches</a:t>
                      </a:r>
                      <a:endParaRPr lang="en-AU" sz="1600" b="0">
                        <a:solidFill>
                          <a:srgbClr val="7F7F7F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marL="72000" marR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Joint database with matching names and enriched data</a:t>
                      </a:r>
                    </a:p>
                  </a:txBody>
                  <a:tcPr marL="72000" marR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Analytical insights and visualization of the network</a:t>
                      </a:r>
                    </a:p>
                  </a:txBody>
                  <a:tcPr marL="72000" marR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4579299"/>
                  </a:ext>
                </a:extLst>
              </a:tr>
              <a:tr h="1188000">
                <a:tc>
                  <a:txBody>
                    <a:bodyPr/>
                    <a:lstStyle/>
                    <a:p>
                      <a:pPr algn="ctr"/>
                      <a:r>
                        <a:rPr lang="hu-HU" b="1">
                          <a:solidFill>
                            <a:srgbClr val="01A9D6"/>
                          </a:solidFill>
                          <a:latin typeface="Helvetica" pitchFamily="2" charset="0"/>
                        </a:rPr>
                        <a:t>Methods</a:t>
                      </a:r>
                      <a:endParaRPr lang="en-AU" b="1">
                        <a:solidFill>
                          <a:srgbClr val="01A9D6"/>
                        </a:solidFill>
                        <a:latin typeface="Helvetica" pitchFamily="2" charset="0"/>
                      </a:endParaRPr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68338" indent="-173038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File reader</a:t>
                      </a:r>
                    </a:p>
                    <a:p>
                      <a:pPr marL="668338" indent="-173038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GroupBy</a:t>
                      </a:r>
                    </a:p>
                    <a:p>
                      <a:pPr marL="668338" indent="-173038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JSON reader</a:t>
                      </a:r>
                    </a:p>
                    <a:p>
                      <a:pPr marL="668338" indent="-173038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Column filter</a:t>
                      </a:r>
                    </a:p>
                  </a:txBody>
                  <a:tcPr marL="72000" marR="10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95300" indent="-138113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GroupBy</a:t>
                      </a:r>
                    </a:p>
                    <a:p>
                      <a:pPr marL="495300" indent="-138113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String manipulation</a:t>
                      </a:r>
                    </a:p>
                  </a:txBody>
                  <a:tcPr marL="72000" marR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41338" indent="-173038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 err="1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SparQL</a:t>
                      </a:r>
                      <a:r>
                        <a:rPr lang="en-AU" sz="1600" b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 querying</a:t>
                      </a:r>
                    </a:p>
                    <a:p>
                      <a:pPr marL="541338" indent="-173038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Python script</a:t>
                      </a:r>
                      <a:r>
                        <a:rPr lang="hu-HU" sz="1600" b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 (</a:t>
                      </a:r>
                      <a:r>
                        <a:rPr lang="hu-HU" sz="1600" b="0" err="1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knio.Table</a:t>
                      </a:r>
                      <a:r>
                        <a:rPr lang="hu-HU" sz="1600" b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)</a:t>
                      </a:r>
                      <a:endParaRPr lang="en-AU" sz="1600" b="0">
                        <a:solidFill>
                          <a:srgbClr val="7F7F7F"/>
                        </a:solidFill>
                        <a:latin typeface="Avenir Book" panose="02000503020000020003" pitchFamily="2" charset="0"/>
                      </a:endParaRPr>
                    </a:p>
                    <a:p>
                      <a:pPr marL="541338" indent="-173038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Retries on failures</a:t>
                      </a:r>
                    </a:p>
                  </a:txBody>
                  <a:tcPr marL="72000" marR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41338" indent="-184150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Neo4j reader</a:t>
                      </a:r>
                    </a:p>
                    <a:p>
                      <a:pPr marL="541338" indent="-184150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Neo4j connector</a:t>
                      </a:r>
                    </a:p>
                  </a:txBody>
                  <a:tcPr marL="72000" marR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5168922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D7F4F7C9-CD7D-8CAA-3671-2D012567E3A4}"/>
              </a:ext>
            </a:extLst>
          </p:cNvPr>
          <p:cNvGrpSpPr/>
          <p:nvPr/>
        </p:nvGrpSpPr>
        <p:grpSpPr>
          <a:xfrm>
            <a:off x="914400" y="1531369"/>
            <a:ext cx="11013721" cy="578954"/>
            <a:chOff x="710081" y="1129554"/>
            <a:chExt cx="11137319" cy="504001"/>
          </a:xfrm>
        </p:grpSpPr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F8541D63-54C2-A005-26E2-22981F739807}"/>
                </a:ext>
              </a:extLst>
            </p:cNvPr>
            <p:cNvSpPr/>
            <p:nvPr/>
          </p:nvSpPr>
          <p:spPr>
            <a:xfrm>
              <a:off x="710081" y="1129554"/>
              <a:ext cx="2772001" cy="504000"/>
            </a:xfrm>
            <a:prstGeom prst="homePlate">
              <a:avLst>
                <a:gd name="adj" fmla="val 28600"/>
              </a:avLst>
            </a:prstGeom>
            <a:solidFill>
              <a:srgbClr val="01A9D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>
                  <a:latin typeface="Helvetica" pitchFamily="2" charset="0"/>
                </a:rPr>
                <a:t>Data reading &amp; import</a:t>
              </a:r>
            </a:p>
          </p:txBody>
        </p:sp>
        <p:sp>
          <p:nvSpPr>
            <p:cNvPr id="8" name="Chevron 7">
              <a:extLst>
                <a:ext uri="{FF2B5EF4-FFF2-40B4-BE49-F238E27FC236}">
                  <a16:creationId xmlns:a16="http://schemas.microsoft.com/office/drawing/2014/main" id="{F862DEE3-BB43-386E-975D-6DB671A797CD}"/>
                </a:ext>
              </a:extLst>
            </p:cNvPr>
            <p:cNvSpPr/>
            <p:nvPr/>
          </p:nvSpPr>
          <p:spPr>
            <a:xfrm>
              <a:off x="3498521" y="1129554"/>
              <a:ext cx="2772000" cy="504000"/>
            </a:xfrm>
            <a:prstGeom prst="chevron">
              <a:avLst>
                <a:gd name="adj" fmla="val 26704"/>
              </a:avLst>
            </a:prstGeom>
            <a:solidFill>
              <a:srgbClr val="01A9D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>
                  <a:solidFill>
                    <a:schemeClr val="bg1"/>
                  </a:solidFill>
                  <a:latin typeface="Helvetica" pitchFamily="2" charset="0"/>
                </a:rPr>
                <a:t>Data cleaning &amp; join</a:t>
              </a:r>
            </a:p>
          </p:txBody>
        </p:sp>
        <p:sp>
          <p:nvSpPr>
            <p:cNvPr id="9" name="Chevron 8">
              <a:extLst>
                <a:ext uri="{FF2B5EF4-FFF2-40B4-BE49-F238E27FC236}">
                  <a16:creationId xmlns:a16="http://schemas.microsoft.com/office/drawing/2014/main" id="{83EEDB2A-3C7C-67C7-B3CF-F7603A9CA3D2}"/>
                </a:ext>
              </a:extLst>
            </p:cNvPr>
            <p:cNvSpPr/>
            <p:nvPr/>
          </p:nvSpPr>
          <p:spPr>
            <a:xfrm>
              <a:off x="9075400" y="1129555"/>
              <a:ext cx="2772000" cy="504000"/>
            </a:xfrm>
            <a:prstGeom prst="chevron">
              <a:avLst>
                <a:gd name="adj" fmla="val 26704"/>
              </a:avLst>
            </a:prstGeom>
            <a:solidFill>
              <a:srgbClr val="01A9D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>
                  <a:solidFill>
                    <a:schemeClr val="bg1"/>
                  </a:solidFill>
                  <a:latin typeface="Helvetica" pitchFamily="2" charset="0"/>
                </a:rPr>
                <a:t>Neo4j &amp; Analytics</a:t>
              </a:r>
            </a:p>
          </p:txBody>
        </p:sp>
        <p:sp>
          <p:nvSpPr>
            <p:cNvPr id="10" name="Chevron 9">
              <a:extLst>
                <a:ext uri="{FF2B5EF4-FFF2-40B4-BE49-F238E27FC236}">
                  <a16:creationId xmlns:a16="http://schemas.microsoft.com/office/drawing/2014/main" id="{D2A45B77-50EB-2AD7-242E-6589F85224AA}"/>
                </a:ext>
              </a:extLst>
            </p:cNvPr>
            <p:cNvSpPr/>
            <p:nvPr/>
          </p:nvSpPr>
          <p:spPr>
            <a:xfrm>
              <a:off x="6286961" y="1129555"/>
              <a:ext cx="2772000" cy="504000"/>
            </a:xfrm>
            <a:prstGeom prst="chevron">
              <a:avLst>
                <a:gd name="adj" fmla="val 26704"/>
              </a:avLst>
            </a:prstGeom>
            <a:solidFill>
              <a:srgbClr val="01A9D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>
                  <a:solidFill>
                    <a:schemeClr val="bg1"/>
                  </a:solidFill>
                  <a:latin typeface="Helvetica" pitchFamily="2" charset="0"/>
                </a:rPr>
                <a:t>API implementation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1529D5-9DCE-F1A9-3894-FA5CB630B276}"/>
              </a:ext>
            </a:extLst>
          </p:cNvPr>
          <p:cNvCxnSpPr>
            <a:cxnSpLocks/>
          </p:cNvCxnSpPr>
          <p:nvPr/>
        </p:nvCxnSpPr>
        <p:spPr>
          <a:xfrm>
            <a:off x="3630689" y="2338718"/>
            <a:ext cx="19069" cy="3615347"/>
          </a:xfrm>
          <a:prstGeom prst="line">
            <a:avLst/>
          </a:prstGeom>
          <a:ln w="19050">
            <a:solidFill>
              <a:srgbClr val="83CBE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256396-2D4A-CEE9-01E3-5B324C300298}"/>
              </a:ext>
            </a:extLst>
          </p:cNvPr>
          <p:cNvCxnSpPr>
            <a:cxnSpLocks/>
          </p:cNvCxnSpPr>
          <p:nvPr/>
        </p:nvCxnSpPr>
        <p:spPr>
          <a:xfrm>
            <a:off x="9151556" y="2338718"/>
            <a:ext cx="19069" cy="3615347"/>
          </a:xfrm>
          <a:prstGeom prst="line">
            <a:avLst/>
          </a:prstGeom>
          <a:ln w="19050">
            <a:solidFill>
              <a:srgbClr val="83CBE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C20B3DC-9906-D82E-53B9-1C56221D22A2}"/>
              </a:ext>
            </a:extLst>
          </p:cNvPr>
          <p:cNvCxnSpPr>
            <a:cxnSpLocks/>
          </p:cNvCxnSpPr>
          <p:nvPr/>
        </p:nvCxnSpPr>
        <p:spPr>
          <a:xfrm>
            <a:off x="6391123" y="2338718"/>
            <a:ext cx="19069" cy="3615347"/>
          </a:xfrm>
          <a:prstGeom prst="line">
            <a:avLst/>
          </a:prstGeom>
          <a:ln w="19050">
            <a:solidFill>
              <a:srgbClr val="83CBE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457DDE6-A410-E36D-0B25-A022C9C92045}"/>
              </a:ext>
            </a:extLst>
          </p:cNvPr>
          <p:cNvSpPr/>
          <p:nvPr/>
        </p:nvSpPr>
        <p:spPr>
          <a:xfrm>
            <a:off x="6448276" y="1435898"/>
            <a:ext cx="5536800" cy="4755582"/>
          </a:xfrm>
          <a:prstGeom prst="rect">
            <a:avLst/>
          </a:prstGeom>
          <a:solidFill>
            <a:srgbClr val="F2F2F2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7CFAF9-FB6F-4CE0-9786-627503B974B2}"/>
              </a:ext>
            </a:extLst>
          </p:cNvPr>
          <p:cNvSpPr/>
          <p:nvPr/>
        </p:nvSpPr>
        <p:spPr>
          <a:xfrm>
            <a:off x="12325350" y="0"/>
            <a:ext cx="1924050" cy="11811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err="1"/>
              <a:t>Gréti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4407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9D5C3-0F91-FC11-B977-3E450229A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494C6BE-41B3-A226-96E4-2383C3ABE67E}"/>
              </a:ext>
            </a:extLst>
          </p:cNvPr>
          <p:cNvSpPr/>
          <p:nvPr/>
        </p:nvSpPr>
        <p:spPr>
          <a:xfrm>
            <a:off x="3746382" y="2006377"/>
            <a:ext cx="8219624" cy="3843743"/>
          </a:xfrm>
          <a:prstGeom prst="roundRect">
            <a:avLst>
              <a:gd name="adj" fmla="val 11221"/>
            </a:avLst>
          </a:prstGeom>
          <a:solidFill>
            <a:schemeClr val="bg1"/>
          </a:solidFill>
          <a:ln w="38100">
            <a:solidFill>
              <a:srgbClr val="01A9D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CB8FCB-FA4E-B517-9E7A-AD6FAAB84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>
                <a:solidFill>
                  <a:srgbClr val="7F7F7F"/>
                </a:solidFill>
              </a:rPr>
              <a:t>Each layer of the KNIME workflow has a clearly defined function, intricately interconnected to efficiency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4C6676-9D88-B22E-3AFE-A1217EB6F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5D20-90C6-47BB-A188-49E443ACD015}" type="slidenum">
              <a:rPr lang="hu-HU" smtClean="0"/>
              <a:pPr/>
              <a:t>8</a:t>
            </a:fld>
            <a:endParaRPr lang="hu-HU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974B99-0976-E461-3A6C-23057AFBF1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922335"/>
              </p:ext>
            </p:extLst>
          </p:nvPr>
        </p:nvGraphicFramePr>
        <p:xfrm>
          <a:off x="277950" y="1435898"/>
          <a:ext cx="3386363" cy="4414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450">
                  <a:extLst>
                    <a:ext uri="{9D8B030D-6E8A-4147-A177-3AD203B41FA5}">
                      <a16:colId xmlns:a16="http://schemas.microsoft.com/office/drawing/2014/main" val="3639744547"/>
                    </a:ext>
                  </a:extLst>
                </a:gridCol>
                <a:gridCol w="2749913">
                  <a:extLst>
                    <a:ext uri="{9D8B030D-6E8A-4147-A177-3AD203B41FA5}">
                      <a16:colId xmlns:a16="http://schemas.microsoft.com/office/drawing/2014/main" val="368905330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endParaRPr lang="en-AU" noProof="0">
                        <a:solidFill>
                          <a:srgbClr val="01A9D6"/>
                        </a:solidFill>
                        <a:latin typeface="Helvetica" pitchFamily="2" charset="0"/>
                      </a:endParaRPr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noProof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0402607"/>
                  </a:ext>
                </a:extLst>
              </a:tr>
              <a:tr h="1354222">
                <a:tc>
                  <a:txBody>
                    <a:bodyPr/>
                    <a:lstStyle/>
                    <a:p>
                      <a:pPr algn="ctr"/>
                      <a:r>
                        <a:rPr lang="en-AU" b="1" noProof="0">
                          <a:solidFill>
                            <a:srgbClr val="01A9D6"/>
                          </a:solidFill>
                          <a:latin typeface="Helvetica" pitchFamily="2" charset="0"/>
                        </a:rPr>
                        <a:t>Function</a:t>
                      </a:r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noProof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Application of API calls to enrich data with further details of artists (e.g., date and place of birth, citizenship etc.)</a:t>
                      </a:r>
                    </a:p>
                  </a:txBody>
                  <a:tcPr marL="72000" marR="72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691413"/>
                  </a:ext>
                </a:extLst>
              </a:tr>
              <a:tr h="1152000">
                <a:tc>
                  <a:txBody>
                    <a:bodyPr/>
                    <a:lstStyle/>
                    <a:p>
                      <a:pPr algn="ctr"/>
                      <a:r>
                        <a:rPr lang="en-AU" b="1" noProof="0">
                          <a:solidFill>
                            <a:srgbClr val="01A9D6"/>
                          </a:solidFill>
                          <a:latin typeface="Helvetica" pitchFamily="2" charset="0"/>
                        </a:rPr>
                        <a:t>Output</a:t>
                      </a:r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noProof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Joint database with matching names and enriched data</a:t>
                      </a:r>
                    </a:p>
                  </a:txBody>
                  <a:tcPr marL="72000" marR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4579299"/>
                  </a:ext>
                </a:extLst>
              </a:tr>
              <a:tr h="1188000">
                <a:tc>
                  <a:txBody>
                    <a:bodyPr/>
                    <a:lstStyle/>
                    <a:p>
                      <a:pPr algn="ctr"/>
                      <a:r>
                        <a:rPr lang="en-AU" b="1" noProof="0">
                          <a:solidFill>
                            <a:srgbClr val="01A9D6"/>
                          </a:solidFill>
                          <a:latin typeface="Helvetica" pitchFamily="2" charset="0"/>
                        </a:rPr>
                        <a:t>Methods</a:t>
                      </a:r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41338" indent="-173038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 noProof="0" err="1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SparQL</a:t>
                      </a:r>
                      <a:r>
                        <a:rPr lang="en-AU" sz="1600" b="0" noProof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 querying</a:t>
                      </a:r>
                    </a:p>
                    <a:p>
                      <a:pPr marL="541338" indent="-173038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 noProof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Python script (</a:t>
                      </a:r>
                      <a:r>
                        <a:rPr lang="en-AU" sz="1600" b="0" noProof="0" err="1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knio.Table</a:t>
                      </a:r>
                      <a:r>
                        <a:rPr lang="en-AU" sz="1600" b="0" noProof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)</a:t>
                      </a:r>
                    </a:p>
                    <a:p>
                      <a:pPr marL="541338" indent="-173038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 noProof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Retries on failures</a:t>
                      </a:r>
                    </a:p>
                  </a:txBody>
                  <a:tcPr marL="72000" marR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5168922"/>
                  </a:ext>
                </a:extLst>
              </a:tr>
            </a:tbl>
          </a:graphicData>
        </a:graphic>
      </p:graphicFrame>
      <p:sp>
        <p:nvSpPr>
          <p:cNvPr id="10" name="Chevron 9">
            <a:extLst>
              <a:ext uri="{FF2B5EF4-FFF2-40B4-BE49-F238E27FC236}">
                <a16:creationId xmlns:a16="http://schemas.microsoft.com/office/drawing/2014/main" id="{CE1BD979-0638-9631-E0A9-88E61FCAE41B}"/>
              </a:ext>
            </a:extLst>
          </p:cNvPr>
          <p:cNvSpPr/>
          <p:nvPr/>
        </p:nvSpPr>
        <p:spPr>
          <a:xfrm>
            <a:off x="889452" y="1531369"/>
            <a:ext cx="2741237" cy="578953"/>
          </a:xfrm>
          <a:prstGeom prst="chevron">
            <a:avLst>
              <a:gd name="adj" fmla="val 26704"/>
            </a:avLst>
          </a:prstGeom>
          <a:solidFill>
            <a:srgbClr val="01A9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>
                <a:solidFill>
                  <a:schemeClr val="bg1"/>
                </a:solidFill>
                <a:latin typeface="Helvetica" pitchFamily="2" charset="0"/>
              </a:rPr>
              <a:t>API 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5E0DD5-0644-9C31-D3F4-863716655B61}"/>
              </a:ext>
            </a:extLst>
          </p:cNvPr>
          <p:cNvSpPr txBox="1"/>
          <p:nvPr/>
        </p:nvSpPr>
        <p:spPr>
          <a:xfrm>
            <a:off x="3765451" y="2305835"/>
            <a:ext cx="836749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SELECT</a:t>
            </a:r>
            <a:r>
              <a:rPr lang="en-GB" sz="1400" b="0" i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?person ?</a:t>
            </a:r>
            <a:r>
              <a:rPr lang="en-GB" sz="1400" b="0" i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personLabel</a:t>
            </a:r>
            <a:r>
              <a:rPr lang="en-GB" sz="1400" b="0" i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?</a:t>
            </a:r>
            <a:r>
              <a:rPr lang="en-GB" sz="1400" b="0" i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placeOfBirthLabel</a:t>
            </a:r>
            <a:r>
              <a:rPr lang="en-GB" sz="1400" b="0" i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?</a:t>
            </a:r>
            <a:r>
              <a:rPr lang="en-GB" sz="1400" b="0" i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dateOfBirth</a:t>
            </a:r>
            <a:r>
              <a:rPr lang="en-GB" sz="1400" b="0" i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... </a:t>
            </a:r>
            <a:endParaRPr lang="hu-HU" sz="1400" b="0" i="0"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r>
              <a:rPr lang="en-GB" sz="1400" b="0" i="0"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WHERE</a:t>
            </a:r>
            <a:r>
              <a:rPr lang="en-GB" sz="1400" b="0" i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{ </a:t>
            </a:r>
            <a:r>
              <a:rPr lang="en-GB" sz="1400" b="0" i="0"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VALUES</a:t>
            </a:r>
            <a:r>
              <a:rPr lang="en-GB" sz="1400" b="0" i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?</a:t>
            </a:r>
            <a:r>
              <a:rPr lang="en-GB" sz="1400" b="0" i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personLabel</a:t>
            </a:r>
            <a:r>
              <a:rPr lang="en-GB" sz="1400" b="0" i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{ {</a:t>
            </a:r>
            <a:r>
              <a:rPr lang="en-GB" sz="1400" b="0" i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people_string</a:t>
            </a:r>
            <a:r>
              <a:rPr lang="en-GB" sz="1400" b="0" i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} } </a:t>
            </a:r>
            <a:endParaRPr lang="hu-HU" sz="1400" b="0" i="0"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r>
              <a:rPr lang="hu-HU" sz="1400">
                <a:solidFill>
                  <a:srgbClr val="000000"/>
                </a:solidFill>
                <a:latin typeface="Lucida Console" panose="020B0609040504020204" pitchFamily="49" charset="0"/>
              </a:rPr>
              <a:t>        </a:t>
            </a:r>
            <a:r>
              <a:rPr lang="en-GB" sz="1400" b="0" i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?person ?label ?</a:t>
            </a:r>
            <a:r>
              <a:rPr lang="en-GB" sz="1400" b="0" i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personLabel</a:t>
            </a:r>
            <a:r>
              <a:rPr lang="en-GB" sz="1400" b="0" i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.</a:t>
            </a:r>
            <a:endParaRPr lang="hu-HU" sz="1400" b="0" i="0"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r>
              <a:rPr lang="hu-HU" sz="1400">
                <a:solidFill>
                  <a:srgbClr val="000000"/>
                </a:solidFill>
                <a:latin typeface="Lucida Console" panose="020B0609040504020204" pitchFamily="49" charset="0"/>
              </a:rPr>
              <a:t>        </a:t>
            </a:r>
            <a:r>
              <a:rPr lang="en-GB" sz="1400" b="0" i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?person wdt:P31 wd:Q5.</a:t>
            </a:r>
            <a:endParaRPr lang="hu-HU" sz="1400" b="0" i="0"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r>
              <a:rPr lang="hu-HU" sz="1400">
                <a:solidFill>
                  <a:srgbClr val="000000"/>
                </a:solidFill>
                <a:latin typeface="Lucida Console" panose="020B0609040504020204" pitchFamily="49" charset="0"/>
              </a:rPr>
              <a:t>        </a:t>
            </a:r>
            <a:r>
              <a:rPr lang="en-GB" sz="1400" b="0" i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?person wdt:P19 ?</a:t>
            </a:r>
            <a:r>
              <a:rPr lang="en-GB" sz="1400" b="0" i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placeOfBirth</a:t>
            </a:r>
            <a:r>
              <a:rPr lang="en-GB" sz="1400" b="0" i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.</a:t>
            </a:r>
            <a:endParaRPr lang="hu-HU" sz="1400" b="0" i="0"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r>
              <a:rPr lang="hu-HU" sz="1400">
                <a:solidFill>
                  <a:srgbClr val="000000"/>
                </a:solidFill>
                <a:latin typeface="Lucida Console" panose="020B0609040504020204" pitchFamily="49" charset="0"/>
              </a:rPr>
              <a:t>        </a:t>
            </a:r>
            <a:r>
              <a:rPr lang="en-GB" sz="1400" b="0" i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?person wdt:P569 ?</a:t>
            </a:r>
            <a:r>
              <a:rPr lang="en-GB" sz="1400" b="0" i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dateOfBirth</a:t>
            </a:r>
            <a:r>
              <a:rPr lang="en-GB" sz="1400" b="0" i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.</a:t>
            </a:r>
            <a:endParaRPr lang="hu-HU" sz="1400" b="0" i="0"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r>
              <a:rPr lang="hu-HU" sz="1400">
                <a:solidFill>
                  <a:srgbClr val="000000"/>
                </a:solidFill>
                <a:latin typeface="Lucida Console" panose="020B0609040504020204" pitchFamily="49" charset="0"/>
              </a:rPr>
              <a:t>        </a:t>
            </a:r>
            <a:r>
              <a:rPr lang="en-GB" sz="1400" b="0" i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...</a:t>
            </a:r>
            <a:endParaRPr lang="hu-HU" sz="1400" b="0" i="0"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r>
              <a:rPr lang="hu-HU" sz="1400">
                <a:solidFill>
                  <a:srgbClr val="000000"/>
                </a:solidFill>
                <a:latin typeface="Lucida Console" panose="020B0609040504020204" pitchFamily="49" charset="0"/>
              </a:rPr>
              <a:t>        </a:t>
            </a:r>
            <a:r>
              <a:rPr lang="en-GB" sz="1400" b="0" i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SERVICE </a:t>
            </a:r>
            <a:r>
              <a:rPr lang="en-GB" sz="1400" b="0" i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wikibase:label</a:t>
            </a:r>
            <a:r>
              <a:rPr lang="en-GB" sz="1400" b="0" i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{ </a:t>
            </a:r>
            <a:r>
              <a:rPr lang="en-GB" sz="1400" b="0" i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bd:serviceParam</a:t>
            </a:r>
            <a:r>
              <a:rPr lang="en-GB" sz="1400" b="0" i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400" b="0" i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wikibase:</a:t>
            </a:r>
            <a:r>
              <a:rPr lang="en-GB" sz="1400" b="0" i="0" err="1"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language</a:t>
            </a:r>
            <a:r>
              <a:rPr lang="en-GB" sz="1400" b="0" i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"</a:t>
            </a:r>
            <a:r>
              <a:rPr lang="en-GB" sz="1400" b="0" i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en</a:t>
            </a:r>
            <a:r>
              <a:rPr lang="en-GB" sz="1400" b="0" i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". } }</a:t>
            </a:r>
            <a:endParaRPr lang="en-GB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112F78-9828-8F06-0734-AB3791BD727A}"/>
              </a:ext>
            </a:extLst>
          </p:cNvPr>
          <p:cNvSpPr txBox="1"/>
          <p:nvPr/>
        </p:nvSpPr>
        <p:spPr>
          <a:xfrm>
            <a:off x="3411793" y="4343546"/>
            <a:ext cx="82099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1338" indent="-173038" algn="l">
              <a:buClr>
                <a:srgbClr val="01A9D6"/>
              </a:buClr>
              <a:buFont typeface="Arial" panose="020B0604020202020204" pitchFamily="34" charset="0"/>
              <a:buChar char="•"/>
              <a:tabLst/>
            </a:pPr>
            <a:r>
              <a:rPr lang="en-AU" err="1">
                <a:solidFill>
                  <a:srgbClr val="7F7F7F"/>
                </a:solidFill>
                <a:latin typeface="Avenir Book" panose="02000503020000020003" pitchFamily="2" charset="0"/>
              </a:rPr>
              <a:t>SparQL</a:t>
            </a:r>
            <a:r>
              <a:rPr lang="en-AU">
                <a:solidFill>
                  <a:srgbClr val="7F7F7F"/>
                </a:solidFill>
                <a:latin typeface="Avenir Book" panose="02000503020000020003" pitchFamily="2" charset="0"/>
              </a:rPr>
              <a:t>: Properties, values (identifiers), string labels</a:t>
            </a:r>
          </a:p>
          <a:p>
            <a:pPr marL="541338" indent="-173038" algn="l">
              <a:buClr>
                <a:srgbClr val="01A9D6"/>
              </a:buClr>
              <a:buFont typeface="Arial" panose="020B0604020202020204" pitchFamily="34" charset="0"/>
              <a:buChar char="•"/>
              <a:tabLst/>
            </a:pPr>
            <a:r>
              <a:rPr lang="en-AU" sz="1800" b="0">
                <a:solidFill>
                  <a:srgbClr val="7F7F7F"/>
                </a:solidFill>
                <a:latin typeface="Avenir Book" panose="02000503020000020003" pitchFamily="2" charset="0"/>
              </a:rPr>
              <a:t>Quer</a:t>
            </a:r>
            <a:r>
              <a:rPr lang="en-AU">
                <a:solidFill>
                  <a:srgbClr val="7F7F7F"/>
                </a:solidFill>
                <a:latin typeface="Avenir Book" panose="02000503020000020003" pitchFamily="2" charset="0"/>
              </a:rPr>
              <a:t>y first </a:t>
            </a:r>
            <a:r>
              <a:rPr lang="en-AU" err="1">
                <a:solidFill>
                  <a:srgbClr val="7F7F7F"/>
                </a:solidFill>
                <a:latin typeface="Avenir Book" panose="02000503020000020003" pitchFamily="2" charset="0"/>
              </a:rPr>
              <a:t>paralel</a:t>
            </a:r>
            <a:r>
              <a:rPr lang="en-AU">
                <a:solidFill>
                  <a:srgbClr val="7F7F7F"/>
                </a:solidFill>
                <a:latin typeface="Avenir Book" panose="02000503020000020003" pitchFamily="2" charset="0"/>
              </a:rPr>
              <a:t>, retry missing instances, then retry for all languages</a:t>
            </a:r>
            <a:endParaRPr lang="hu-HU">
              <a:solidFill>
                <a:srgbClr val="7F7F7F"/>
              </a:solidFill>
              <a:latin typeface="Avenir Book" panose="02000503020000020003" pitchFamily="2" charset="0"/>
            </a:endParaRPr>
          </a:p>
          <a:p>
            <a:pPr marL="541338" indent="-173038" algn="l">
              <a:buClr>
                <a:srgbClr val="01A9D6"/>
              </a:buClr>
              <a:buFont typeface="Arial" panose="020B0604020202020204" pitchFamily="34" charset="0"/>
              <a:buChar char="•"/>
              <a:tabLst/>
            </a:pPr>
            <a:r>
              <a:rPr lang="hu-HU" sz="1800" b="0" err="1">
                <a:solidFill>
                  <a:srgbClr val="7F7F7F"/>
                </a:solidFill>
                <a:latin typeface="Avenir Book" panose="02000503020000020003" pitchFamily="2" charset="0"/>
              </a:rPr>
              <a:t>Transform</a:t>
            </a:r>
            <a:r>
              <a:rPr lang="hu-HU">
                <a:solidFill>
                  <a:srgbClr val="7F7F7F"/>
                </a:solidFill>
                <a:latin typeface="Avenir Book" panose="02000503020000020003" pitchFamily="2" charset="0"/>
              </a:rPr>
              <a:t> </a:t>
            </a:r>
            <a:r>
              <a:rPr lang="hu-HU" err="1">
                <a:solidFill>
                  <a:srgbClr val="7F7F7F"/>
                </a:solidFill>
                <a:latin typeface="Avenir Book" panose="02000503020000020003" pitchFamily="2" charset="0"/>
              </a:rPr>
              <a:t>result</a:t>
            </a:r>
            <a:r>
              <a:rPr lang="hu-HU">
                <a:solidFill>
                  <a:srgbClr val="7F7F7F"/>
                </a:solidFill>
                <a:latin typeface="Avenir Book" panose="02000503020000020003" pitchFamily="2" charset="0"/>
              </a:rPr>
              <a:t> </a:t>
            </a:r>
            <a:r>
              <a:rPr lang="hu-HU" err="1">
                <a:solidFill>
                  <a:srgbClr val="7F7F7F"/>
                </a:solidFill>
                <a:latin typeface="Avenir Book" panose="02000503020000020003" pitchFamily="2" charset="0"/>
              </a:rPr>
              <a:t>list</a:t>
            </a:r>
            <a:r>
              <a:rPr lang="hu-HU">
                <a:solidFill>
                  <a:srgbClr val="7F7F7F"/>
                </a:solidFill>
                <a:latin typeface="Avenir Book" panose="02000503020000020003" pitchFamily="2" charset="0"/>
              </a:rPr>
              <a:t> of </a:t>
            </a:r>
            <a:r>
              <a:rPr lang="hu-HU" err="1">
                <a:solidFill>
                  <a:srgbClr val="7F7F7F"/>
                </a:solidFill>
                <a:latin typeface="Avenir Book" panose="02000503020000020003" pitchFamily="2" charset="0"/>
              </a:rPr>
              <a:t>dicts</a:t>
            </a:r>
            <a:r>
              <a:rPr lang="hu-HU">
                <a:solidFill>
                  <a:srgbClr val="7F7F7F"/>
                </a:solidFill>
                <a:latin typeface="Avenir Book" panose="02000503020000020003" pitchFamily="2" charset="0"/>
              </a:rPr>
              <a:t> </a:t>
            </a:r>
            <a:r>
              <a:rPr lang="hu-HU" err="1">
                <a:solidFill>
                  <a:srgbClr val="7F7F7F"/>
                </a:solidFill>
                <a:latin typeface="Avenir Book" panose="02000503020000020003" pitchFamily="2" charset="0"/>
              </a:rPr>
              <a:t>into</a:t>
            </a:r>
            <a:r>
              <a:rPr lang="hu-HU">
                <a:solidFill>
                  <a:srgbClr val="7F7F7F"/>
                </a:solidFill>
                <a:latin typeface="Avenir Book" panose="02000503020000020003" pitchFamily="2" charset="0"/>
              </a:rPr>
              <a:t> </a:t>
            </a:r>
            <a:r>
              <a:rPr lang="hu-HU" err="1">
                <a:solidFill>
                  <a:srgbClr val="7F7F7F"/>
                </a:solidFill>
                <a:latin typeface="Avenir Book" panose="02000503020000020003" pitchFamily="2" charset="0"/>
              </a:rPr>
              <a:t>Pandas</a:t>
            </a:r>
            <a:r>
              <a:rPr lang="hu-HU">
                <a:solidFill>
                  <a:srgbClr val="7F7F7F"/>
                </a:solidFill>
                <a:latin typeface="Avenir Book" panose="02000503020000020003" pitchFamily="2" charset="0"/>
              </a:rPr>
              <a:t> </a:t>
            </a:r>
            <a:r>
              <a:rPr lang="hu-HU" err="1">
                <a:solidFill>
                  <a:srgbClr val="7F7F7F"/>
                </a:solidFill>
                <a:latin typeface="Avenir Book" panose="02000503020000020003" pitchFamily="2" charset="0"/>
              </a:rPr>
              <a:t>dataframe</a:t>
            </a:r>
            <a:r>
              <a:rPr lang="hu-HU">
                <a:solidFill>
                  <a:srgbClr val="7F7F7F"/>
                </a:solidFill>
                <a:latin typeface="Avenir Book" panose="02000503020000020003" pitchFamily="2" charset="0"/>
              </a:rPr>
              <a:t>, </a:t>
            </a:r>
            <a:r>
              <a:rPr lang="hu-HU" err="1">
                <a:solidFill>
                  <a:srgbClr val="7F7F7F"/>
                </a:solidFill>
                <a:latin typeface="Avenir Book" panose="02000503020000020003" pitchFamily="2" charset="0"/>
              </a:rPr>
              <a:t>then</a:t>
            </a:r>
            <a:r>
              <a:rPr lang="hu-HU">
                <a:solidFill>
                  <a:srgbClr val="7F7F7F"/>
                </a:solidFill>
                <a:latin typeface="Avenir Book" panose="02000503020000020003" pitchFamily="2" charset="0"/>
              </a:rPr>
              <a:t> KNIME IO </a:t>
            </a:r>
            <a:r>
              <a:rPr lang="hu-HU" err="1">
                <a:solidFill>
                  <a:srgbClr val="7F7F7F"/>
                </a:solidFill>
                <a:latin typeface="Avenir Book" panose="02000503020000020003" pitchFamily="2" charset="0"/>
              </a:rPr>
              <a:t>table</a:t>
            </a:r>
            <a:endParaRPr lang="en-AU" sz="1800" b="0">
              <a:solidFill>
                <a:srgbClr val="7F7F7F"/>
              </a:solidFill>
              <a:latin typeface="Avenir Book" panose="02000503020000020003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B82E0A-EF34-86DD-A500-9F2B7EBEE131}"/>
              </a:ext>
            </a:extLst>
          </p:cNvPr>
          <p:cNvSpPr/>
          <p:nvPr/>
        </p:nvSpPr>
        <p:spPr>
          <a:xfrm>
            <a:off x="12325350" y="0"/>
            <a:ext cx="1924050" cy="11811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/>
              <a:t>Misi</a:t>
            </a:r>
          </a:p>
        </p:txBody>
      </p:sp>
    </p:spTree>
    <p:extLst>
      <p:ext uri="{BB962C8B-B14F-4D97-AF65-F5344CB8AC3E}">
        <p14:creationId xmlns:p14="http://schemas.microsoft.com/office/powerpoint/2010/main" val="3666983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4BF20-CCBF-15DE-3CCD-9CF7DF4FC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7FC79-E8B3-31E2-7965-418ECC84E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>
                <a:solidFill>
                  <a:srgbClr val="7F7F7F"/>
                </a:solidFill>
              </a:rPr>
              <a:t>Each layer of the KNIME workflow has a clearly defined function, intricately interconnected to efficiency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8EAC2D-CA19-457A-7146-079A84D53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5D20-90C6-47BB-A188-49E443ACD015}" type="slidenum">
              <a:rPr lang="hu-HU" smtClean="0"/>
              <a:pPr/>
              <a:t>9</a:t>
            </a:fld>
            <a:endParaRPr lang="hu-HU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67827E2-D49B-0AFA-4834-49820CAB31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30313"/>
              </p:ext>
            </p:extLst>
          </p:nvPr>
        </p:nvGraphicFramePr>
        <p:xfrm>
          <a:off x="277950" y="1435898"/>
          <a:ext cx="11636102" cy="4414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450">
                  <a:extLst>
                    <a:ext uri="{9D8B030D-6E8A-4147-A177-3AD203B41FA5}">
                      <a16:colId xmlns:a16="http://schemas.microsoft.com/office/drawing/2014/main" val="3639744547"/>
                    </a:ext>
                  </a:extLst>
                </a:gridCol>
                <a:gridCol w="2749913">
                  <a:extLst>
                    <a:ext uri="{9D8B030D-6E8A-4147-A177-3AD203B41FA5}">
                      <a16:colId xmlns:a16="http://schemas.microsoft.com/office/drawing/2014/main" val="3689053303"/>
                    </a:ext>
                  </a:extLst>
                </a:gridCol>
                <a:gridCol w="2749913">
                  <a:extLst>
                    <a:ext uri="{9D8B030D-6E8A-4147-A177-3AD203B41FA5}">
                      <a16:colId xmlns:a16="http://schemas.microsoft.com/office/drawing/2014/main" val="2251921133"/>
                    </a:ext>
                  </a:extLst>
                </a:gridCol>
                <a:gridCol w="2749913">
                  <a:extLst>
                    <a:ext uri="{9D8B030D-6E8A-4147-A177-3AD203B41FA5}">
                      <a16:colId xmlns:a16="http://schemas.microsoft.com/office/drawing/2014/main" val="1532016547"/>
                    </a:ext>
                  </a:extLst>
                </a:gridCol>
                <a:gridCol w="2749913">
                  <a:extLst>
                    <a:ext uri="{9D8B030D-6E8A-4147-A177-3AD203B41FA5}">
                      <a16:colId xmlns:a16="http://schemas.microsoft.com/office/drawing/2014/main" val="37358381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endParaRPr lang="en-AU">
                        <a:solidFill>
                          <a:srgbClr val="01A9D6"/>
                        </a:solidFill>
                        <a:latin typeface="Helvetica" pitchFamily="2" charset="0"/>
                      </a:endParaRPr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0402607"/>
                  </a:ext>
                </a:extLst>
              </a:tr>
              <a:tr h="1354222">
                <a:tc>
                  <a:txBody>
                    <a:bodyPr/>
                    <a:lstStyle/>
                    <a:p>
                      <a:pPr algn="ctr"/>
                      <a:r>
                        <a:rPr lang="en-AU" b="1">
                          <a:solidFill>
                            <a:srgbClr val="01A9D6"/>
                          </a:solidFill>
                          <a:latin typeface="Helvetica" pitchFamily="2" charset="0"/>
                        </a:rPr>
                        <a:t>Function</a:t>
                      </a:r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Reading and processing of the </a:t>
                      </a:r>
                      <a:r>
                        <a:rPr lang="en-HU" sz="1600" b="0">
                          <a:solidFill>
                            <a:srgbClr val="7F7F7F"/>
                          </a:solidFill>
                          <a:effectLst/>
                          <a:latin typeface="Avenir Book" panose="02000503020000020003" pitchFamily="2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PainterPalette and </a:t>
                      </a:r>
                      <a:br>
                        <a:rPr lang="en-HU" sz="1600" b="0">
                          <a:solidFill>
                            <a:srgbClr val="7F7F7F"/>
                          </a:solidFill>
                          <a:effectLst/>
                          <a:latin typeface="Avenir Book" panose="02000503020000020003" pitchFamily="2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</a:br>
                      <a:r>
                        <a:rPr lang="en-HU" sz="1600" b="0">
                          <a:solidFill>
                            <a:srgbClr val="7F7F7F"/>
                          </a:solidFill>
                          <a:effectLst/>
                          <a:latin typeface="Avenir Book" panose="02000503020000020003" pitchFamily="2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eflux announcements containing artists and exhibitions</a:t>
                      </a:r>
                      <a:endParaRPr lang="en-AU" sz="1600" b="0">
                        <a:solidFill>
                          <a:srgbClr val="7F7F7F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marL="72000" marR="108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Extensive cleaning and standardization of names to implement the joining of the databases more effectively, resulting more matches</a:t>
                      </a:r>
                    </a:p>
                  </a:txBody>
                  <a:tcPr marL="72000" marR="72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Application of API calls to enrich data with further details of artists (e.g., date and place of birth, citizenship etc.)</a:t>
                      </a:r>
                    </a:p>
                  </a:txBody>
                  <a:tcPr marL="72000" marR="72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Connecting the KNIME workflow with Neo4j: load data into database, create and </a:t>
                      </a:r>
                      <a:r>
                        <a:rPr lang="en-GB" sz="1600" b="0" err="1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analyze</a:t>
                      </a:r>
                      <a:r>
                        <a:rPr lang="en-GB" sz="1600" b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 network of artists</a:t>
                      </a:r>
                    </a:p>
                  </a:txBody>
                  <a:tcPr marL="72000" marR="72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691413"/>
                  </a:ext>
                </a:extLst>
              </a:tr>
              <a:tr h="1152000">
                <a:tc>
                  <a:txBody>
                    <a:bodyPr/>
                    <a:lstStyle/>
                    <a:p>
                      <a:pPr algn="ctr"/>
                      <a:r>
                        <a:rPr lang="en-AU" b="1">
                          <a:solidFill>
                            <a:srgbClr val="01A9D6"/>
                          </a:solidFill>
                          <a:latin typeface="Helvetica" pitchFamily="2" charset="0"/>
                        </a:rPr>
                        <a:t>Output</a:t>
                      </a:r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Two databases with non-standardized record names and missing values</a:t>
                      </a:r>
                    </a:p>
                  </a:txBody>
                  <a:tcPr marL="72000" marR="10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Joint database of artists and the recent exhibitions with standardized names</a:t>
                      </a:r>
                    </a:p>
                  </a:txBody>
                  <a:tcPr marL="72000" marR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Joint database with matching names and enriched data</a:t>
                      </a:r>
                    </a:p>
                  </a:txBody>
                  <a:tcPr marL="72000" marR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Analytical insights and visualization of the network</a:t>
                      </a:r>
                    </a:p>
                  </a:txBody>
                  <a:tcPr marL="72000" marR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4579299"/>
                  </a:ext>
                </a:extLst>
              </a:tr>
              <a:tr h="1188000">
                <a:tc>
                  <a:txBody>
                    <a:bodyPr/>
                    <a:lstStyle/>
                    <a:p>
                      <a:pPr algn="ctr"/>
                      <a:r>
                        <a:rPr lang="hu-HU" b="1">
                          <a:solidFill>
                            <a:srgbClr val="01A9D6"/>
                          </a:solidFill>
                          <a:latin typeface="Helvetica" pitchFamily="2" charset="0"/>
                        </a:rPr>
                        <a:t>Methods</a:t>
                      </a:r>
                      <a:endParaRPr lang="en-AU" b="1">
                        <a:solidFill>
                          <a:srgbClr val="01A9D6"/>
                        </a:solidFill>
                        <a:latin typeface="Helvetica" pitchFamily="2" charset="0"/>
                      </a:endParaRPr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68338" indent="-173038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File reader</a:t>
                      </a:r>
                    </a:p>
                    <a:p>
                      <a:pPr marL="668338" indent="-173038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GroupBy</a:t>
                      </a:r>
                    </a:p>
                    <a:p>
                      <a:pPr marL="668338" indent="-173038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JSON reader</a:t>
                      </a:r>
                    </a:p>
                    <a:p>
                      <a:pPr marL="668338" indent="-173038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Column filter</a:t>
                      </a:r>
                    </a:p>
                  </a:txBody>
                  <a:tcPr marL="72000" marR="10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95300" indent="-138113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GroupBy</a:t>
                      </a:r>
                    </a:p>
                    <a:p>
                      <a:pPr marL="495300" indent="-138113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String manipulation</a:t>
                      </a:r>
                    </a:p>
                  </a:txBody>
                  <a:tcPr marL="72000" marR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41338" indent="-173038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 err="1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SparQL</a:t>
                      </a:r>
                      <a:r>
                        <a:rPr lang="en-AU" sz="1600" b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 querying</a:t>
                      </a:r>
                    </a:p>
                    <a:p>
                      <a:pPr marL="541338" indent="-173038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Python script</a:t>
                      </a:r>
                      <a:r>
                        <a:rPr lang="hu-HU" sz="1600" b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 (</a:t>
                      </a:r>
                      <a:r>
                        <a:rPr lang="hu-HU" sz="1600" b="0" err="1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knio.Table</a:t>
                      </a:r>
                      <a:r>
                        <a:rPr lang="hu-HU" sz="1600" b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)</a:t>
                      </a:r>
                      <a:endParaRPr lang="en-AU" sz="1600" b="0">
                        <a:solidFill>
                          <a:srgbClr val="7F7F7F"/>
                        </a:solidFill>
                        <a:latin typeface="Avenir Book" panose="02000503020000020003" pitchFamily="2" charset="0"/>
                      </a:endParaRPr>
                    </a:p>
                    <a:p>
                      <a:pPr marL="541338" indent="-173038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Retries on failures</a:t>
                      </a:r>
                    </a:p>
                  </a:txBody>
                  <a:tcPr marL="72000" marR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41338" indent="-184150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hu-HU" sz="1600" b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KNIME Neo4j </a:t>
                      </a:r>
                      <a:r>
                        <a:rPr lang="hu-HU" sz="1600" b="0" err="1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extension</a:t>
                      </a:r>
                      <a:endParaRPr lang="hu-HU" sz="1600" b="0">
                        <a:solidFill>
                          <a:srgbClr val="7F7F7F"/>
                        </a:solidFill>
                        <a:latin typeface="Avenir Book" panose="02000503020000020003" pitchFamily="2" charset="0"/>
                      </a:endParaRPr>
                    </a:p>
                    <a:p>
                      <a:pPr marL="541338" indent="-184150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Neo4j </a:t>
                      </a:r>
                      <a:r>
                        <a:rPr lang="hu-HU" sz="1600" b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C</a:t>
                      </a:r>
                      <a:r>
                        <a:rPr lang="en-AU" sz="1600" b="0" err="1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onnector</a:t>
                      </a:r>
                      <a:endParaRPr lang="hu-HU" sz="1600" b="0">
                        <a:solidFill>
                          <a:srgbClr val="7F7F7F"/>
                        </a:solidFill>
                        <a:latin typeface="Avenir Book" panose="02000503020000020003" pitchFamily="2" charset="0"/>
                      </a:endParaRPr>
                    </a:p>
                    <a:p>
                      <a:pPr marL="541338" indent="-184150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hu-HU" sz="1600" b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Neo4j </a:t>
                      </a:r>
                      <a:r>
                        <a:rPr lang="hu-HU" sz="1600" b="0" err="1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Writer</a:t>
                      </a:r>
                      <a:r>
                        <a:rPr lang="hu-HU" sz="1600" b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, </a:t>
                      </a:r>
                      <a:r>
                        <a:rPr lang="hu-HU" sz="1600" b="0" err="1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Reader</a:t>
                      </a:r>
                      <a:endParaRPr lang="en-AU" sz="1600" b="0">
                        <a:solidFill>
                          <a:srgbClr val="7F7F7F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marL="72000" marR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5168922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FB9139E0-F4BD-1E5E-500F-306790A85F24}"/>
              </a:ext>
            </a:extLst>
          </p:cNvPr>
          <p:cNvGrpSpPr/>
          <p:nvPr/>
        </p:nvGrpSpPr>
        <p:grpSpPr>
          <a:xfrm>
            <a:off x="914400" y="1531369"/>
            <a:ext cx="11013721" cy="578954"/>
            <a:chOff x="710081" y="1129554"/>
            <a:chExt cx="11137319" cy="504001"/>
          </a:xfrm>
        </p:grpSpPr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CD7129D7-8577-20A7-B9A5-9F1094BFEDEC}"/>
                </a:ext>
              </a:extLst>
            </p:cNvPr>
            <p:cNvSpPr/>
            <p:nvPr/>
          </p:nvSpPr>
          <p:spPr>
            <a:xfrm>
              <a:off x="710081" y="1129554"/>
              <a:ext cx="2772001" cy="504000"/>
            </a:xfrm>
            <a:prstGeom prst="homePlate">
              <a:avLst>
                <a:gd name="adj" fmla="val 28600"/>
              </a:avLst>
            </a:prstGeom>
            <a:solidFill>
              <a:srgbClr val="01A9D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>
                  <a:latin typeface="Helvetica" pitchFamily="2" charset="0"/>
                </a:rPr>
                <a:t>Data reading &amp; import</a:t>
              </a:r>
            </a:p>
          </p:txBody>
        </p:sp>
        <p:sp>
          <p:nvSpPr>
            <p:cNvPr id="8" name="Chevron 7">
              <a:extLst>
                <a:ext uri="{FF2B5EF4-FFF2-40B4-BE49-F238E27FC236}">
                  <a16:creationId xmlns:a16="http://schemas.microsoft.com/office/drawing/2014/main" id="{0E9701F7-6F49-69BF-C0C1-1D8C78C417C5}"/>
                </a:ext>
              </a:extLst>
            </p:cNvPr>
            <p:cNvSpPr/>
            <p:nvPr/>
          </p:nvSpPr>
          <p:spPr>
            <a:xfrm>
              <a:off x="3498521" y="1129554"/>
              <a:ext cx="2772000" cy="504000"/>
            </a:xfrm>
            <a:prstGeom prst="chevron">
              <a:avLst>
                <a:gd name="adj" fmla="val 26704"/>
              </a:avLst>
            </a:prstGeom>
            <a:solidFill>
              <a:srgbClr val="01A9D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>
                  <a:solidFill>
                    <a:schemeClr val="bg1"/>
                  </a:solidFill>
                  <a:latin typeface="Helvetica" pitchFamily="2" charset="0"/>
                </a:rPr>
                <a:t>Data cleaning &amp; join</a:t>
              </a:r>
            </a:p>
          </p:txBody>
        </p:sp>
        <p:sp>
          <p:nvSpPr>
            <p:cNvPr id="9" name="Chevron 8">
              <a:extLst>
                <a:ext uri="{FF2B5EF4-FFF2-40B4-BE49-F238E27FC236}">
                  <a16:creationId xmlns:a16="http://schemas.microsoft.com/office/drawing/2014/main" id="{BC28AA04-A27F-80D1-6543-F22AA197D790}"/>
                </a:ext>
              </a:extLst>
            </p:cNvPr>
            <p:cNvSpPr/>
            <p:nvPr/>
          </p:nvSpPr>
          <p:spPr>
            <a:xfrm>
              <a:off x="9075400" y="1129555"/>
              <a:ext cx="2772000" cy="504000"/>
            </a:xfrm>
            <a:prstGeom prst="chevron">
              <a:avLst>
                <a:gd name="adj" fmla="val 26704"/>
              </a:avLst>
            </a:prstGeom>
            <a:solidFill>
              <a:srgbClr val="01A9D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>
                  <a:solidFill>
                    <a:schemeClr val="bg1"/>
                  </a:solidFill>
                  <a:latin typeface="Helvetica" pitchFamily="2" charset="0"/>
                </a:rPr>
                <a:t>Neo4j &amp; Analytics</a:t>
              </a:r>
            </a:p>
          </p:txBody>
        </p:sp>
        <p:sp>
          <p:nvSpPr>
            <p:cNvPr id="10" name="Chevron 9">
              <a:extLst>
                <a:ext uri="{FF2B5EF4-FFF2-40B4-BE49-F238E27FC236}">
                  <a16:creationId xmlns:a16="http://schemas.microsoft.com/office/drawing/2014/main" id="{A880878F-4F7B-DBBB-0A93-AE4675329E91}"/>
                </a:ext>
              </a:extLst>
            </p:cNvPr>
            <p:cNvSpPr/>
            <p:nvPr/>
          </p:nvSpPr>
          <p:spPr>
            <a:xfrm>
              <a:off x="6286961" y="1129555"/>
              <a:ext cx="2772000" cy="504000"/>
            </a:xfrm>
            <a:prstGeom prst="chevron">
              <a:avLst>
                <a:gd name="adj" fmla="val 26704"/>
              </a:avLst>
            </a:prstGeom>
            <a:solidFill>
              <a:srgbClr val="01A9D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>
                  <a:solidFill>
                    <a:schemeClr val="bg1"/>
                  </a:solidFill>
                  <a:latin typeface="Helvetica" pitchFamily="2" charset="0"/>
                </a:rPr>
                <a:t>API implementation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CDCC2B-A5E6-6D06-190F-9354A9DF66E0}"/>
              </a:ext>
            </a:extLst>
          </p:cNvPr>
          <p:cNvCxnSpPr>
            <a:cxnSpLocks/>
          </p:cNvCxnSpPr>
          <p:nvPr/>
        </p:nvCxnSpPr>
        <p:spPr>
          <a:xfrm>
            <a:off x="3630689" y="2338718"/>
            <a:ext cx="19069" cy="3615347"/>
          </a:xfrm>
          <a:prstGeom prst="line">
            <a:avLst/>
          </a:prstGeom>
          <a:ln w="19050">
            <a:solidFill>
              <a:srgbClr val="83CBE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3B18C4-C42A-F8C0-424C-5DB80D258E78}"/>
              </a:ext>
            </a:extLst>
          </p:cNvPr>
          <p:cNvCxnSpPr>
            <a:cxnSpLocks/>
          </p:cNvCxnSpPr>
          <p:nvPr/>
        </p:nvCxnSpPr>
        <p:spPr>
          <a:xfrm>
            <a:off x="9151556" y="2338718"/>
            <a:ext cx="19069" cy="3615347"/>
          </a:xfrm>
          <a:prstGeom prst="line">
            <a:avLst/>
          </a:prstGeom>
          <a:ln w="19050">
            <a:solidFill>
              <a:srgbClr val="83CBE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AB9F7AD-24BB-A7E5-F05F-DE95D9367BFB}"/>
              </a:ext>
            </a:extLst>
          </p:cNvPr>
          <p:cNvCxnSpPr>
            <a:cxnSpLocks/>
          </p:cNvCxnSpPr>
          <p:nvPr/>
        </p:nvCxnSpPr>
        <p:spPr>
          <a:xfrm>
            <a:off x="6391123" y="2338718"/>
            <a:ext cx="19069" cy="3615347"/>
          </a:xfrm>
          <a:prstGeom prst="line">
            <a:avLst/>
          </a:prstGeom>
          <a:ln w="19050">
            <a:solidFill>
              <a:srgbClr val="83CBE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A90CEF6-3426-B606-9E3F-DC638355996C}"/>
              </a:ext>
            </a:extLst>
          </p:cNvPr>
          <p:cNvSpPr/>
          <p:nvPr/>
        </p:nvSpPr>
        <p:spPr>
          <a:xfrm>
            <a:off x="348974" y="1435898"/>
            <a:ext cx="8837910" cy="4755582"/>
          </a:xfrm>
          <a:prstGeom prst="rect">
            <a:avLst/>
          </a:prstGeom>
          <a:solidFill>
            <a:srgbClr val="F2F2F2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DF806E-2CEB-0AE5-4865-28B2A06EF641}"/>
              </a:ext>
            </a:extLst>
          </p:cNvPr>
          <p:cNvSpPr/>
          <p:nvPr/>
        </p:nvSpPr>
        <p:spPr>
          <a:xfrm>
            <a:off x="12325350" y="0"/>
            <a:ext cx="1924050" cy="11811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/>
              <a:t>Misi</a:t>
            </a:r>
          </a:p>
        </p:txBody>
      </p:sp>
    </p:spTree>
    <p:extLst>
      <p:ext uri="{BB962C8B-B14F-4D97-AF65-F5344CB8AC3E}">
        <p14:creationId xmlns:p14="http://schemas.microsoft.com/office/powerpoint/2010/main" val="173107228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Office-téma">
  <a:themeElements>
    <a:clrScheme name="Egyéni 4. séma">
      <a:dk1>
        <a:sysClr val="windowText" lastClr="000000"/>
      </a:dk1>
      <a:lt1>
        <a:sysClr val="window" lastClr="FFFFFF"/>
      </a:lt1>
      <a:dk2>
        <a:srgbClr val="293E47"/>
      </a:dk2>
      <a:lt2>
        <a:srgbClr val="CFE0E2"/>
      </a:lt2>
      <a:accent1>
        <a:srgbClr val="4BB6A9"/>
      </a:accent1>
      <a:accent2>
        <a:srgbClr val="293E47"/>
      </a:accent2>
      <a:accent3>
        <a:srgbClr val="E22335"/>
      </a:accent3>
      <a:accent4>
        <a:srgbClr val="646491"/>
      </a:accent4>
      <a:accent5>
        <a:srgbClr val="F2BE30"/>
      </a:accent5>
      <a:accent6>
        <a:srgbClr val="D8D8D8"/>
      </a:accent6>
      <a:hlink>
        <a:srgbClr val="79989B"/>
      </a:hlink>
      <a:folHlink>
        <a:srgbClr val="646491"/>
      </a:folHlink>
    </a:clrScheme>
    <a:fontScheme name="1. egyéni séma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lagos_Szazadveg_ppt_sablon" id="{5A737273-6A23-4967-B776-D363F833FBEB}" vid="{9BC95507-B5BC-4D8F-BF8F-60D37E0EE139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1496</Words>
  <Application>Microsoft Office PowerPoint</Application>
  <PresentationFormat>Widescreen</PresentationFormat>
  <Paragraphs>270</Paragraphs>
  <Slides>29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Avenir Book</vt:lpstr>
      <vt:lpstr>Calibri</vt:lpstr>
      <vt:lpstr>PT Sans</vt:lpstr>
      <vt:lpstr>Aptos</vt:lpstr>
      <vt:lpstr>Helvetica</vt:lpstr>
      <vt:lpstr>Taviraj</vt:lpstr>
      <vt:lpstr>Avenir Light</vt:lpstr>
      <vt:lpstr>Arial</vt:lpstr>
      <vt:lpstr>Lucida Console</vt:lpstr>
      <vt:lpstr>Office-téma</vt:lpstr>
      <vt:lpstr>PowerPoint Presentation</vt:lpstr>
      <vt:lpstr>Agenda</vt:lpstr>
      <vt:lpstr>Agenda</vt:lpstr>
      <vt:lpstr>Our project work utilized 2 databased, an API and NoSQL solutions to analyse the network of painters in depth</vt:lpstr>
      <vt:lpstr>Agenda</vt:lpstr>
      <vt:lpstr>Our project work relies on a complex KNIME workflow that reads, cleans, aggregates and analyses data</vt:lpstr>
      <vt:lpstr>Each layer of the KNIME workflow has a clearly defined function, intricately interconnected to efficiency</vt:lpstr>
      <vt:lpstr>Each layer of the KNIME workflow has a clearly defined function, intricately interconnected to efficiency</vt:lpstr>
      <vt:lpstr>Each layer of the KNIME workflow has a clearly defined function, intricately interconnected to efficiency</vt:lpstr>
      <vt:lpstr>The KNIME workflow only processes new information and thus it fulfills ETL criterias</vt:lpstr>
      <vt:lpstr>Agenda</vt:lpstr>
      <vt:lpstr>Our Neo4j integration is running on a server and uses the standardized datasets as inputs to create a network graph</vt:lpstr>
      <vt:lpstr>Agenda</vt:lpstr>
      <vt:lpstr>Our analysis included checking the network of female artists and most represented movements</vt:lpstr>
      <vt:lpstr>The network visualization in Gephi shows the major communities and networks of artists in a wholistic way</vt:lpstr>
      <vt:lpstr>Thank you  for your attention!</vt:lpstr>
      <vt:lpstr>Q&amp;A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Századvég</dc:creator>
  <cp:lastModifiedBy>Mihaly Hanics</cp:lastModifiedBy>
  <cp:revision>3</cp:revision>
  <dcterms:created xsi:type="dcterms:W3CDTF">2020-04-02T09:09:34Z</dcterms:created>
  <dcterms:modified xsi:type="dcterms:W3CDTF">2024-12-07T01:10:25Z</dcterms:modified>
</cp:coreProperties>
</file>